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22" r:id="rId5"/>
    <p:sldId id="329" r:id="rId6"/>
    <p:sldId id="330" r:id="rId7"/>
    <p:sldId id="324" r:id="rId8"/>
    <p:sldId id="331" r:id="rId9"/>
    <p:sldId id="326" r:id="rId10"/>
    <p:sldId id="332" r:id="rId11"/>
    <p:sldId id="325" r:id="rId12"/>
    <p:sldId id="333" r:id="rId13"/>
    <p:sldId id="327" r:id="rId14"/>
    <p:sldId id="334" r:id="rId15"/>
    <p:sldId id="328" r:id="rId16"/>
    <p:sldId id="335" r:id="rId17"/>
    <p:sldId id="336" r:id="rId18"/>
    <p:sldId id="361" r:id="rId19"/>
    <p:sldId id="360" r:id="rId20"/>
    <p:sldId id="337" r:id="rId21"/>
    <p:sldId id="338" r:id="rId22"/>
    <p:sldId id="339" r:id="rId23"/>
    <p:sldId id="340" r:id="rId24"/>
    <p:sldId id="321" r:id="rId25"/>
    <p:sldId id="341" r:id="rId26"/>
    <p:sldId id="343" r:id="rId27"/>
    <p:sldId id="319" r:id="rId28"/>
    <p:sldId id="320" r:id="rId29"/>
    <p:sldId id="318" r:id="rId30"/>
    <p:sldId id="317" r:id="rId31"/>
    <p:sldId id="316" r:id="rId32"/>
    <p:sldId id="314" r:id="rId33"/>
    <p:sldId id="342" r:id="rId34"/>
    <p:sldId id="344" r:id="rId35"/>
    <p:sldId id="348" r:id="rId36"/>
    <p:sldId id="345" r:id="rId37"/>
    <p:sldId id="346" r:id="rId38"/>
    <p:sldId id="347" r:id="rId39"/>
    <p:sldId id="310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388" autoAdjust="0"/>
  </p:normalViewPr>
  <p:slideViewPr>
    <p:cSldViewPr snapToGrid="0">
      <p:cViewPr varScale="1">
        <p:scale>
          <a:sx n="101" d="100"/>
          <a:sy n="101" d="100"/>
        </p:scale>
        <p:origin x="68" y="280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17F5C-1211-478C-810B-36DDF88EAF3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6D4D1-7485-41C3-A9FD-1517C21099D8}">
      <dgm:prSet/>
      <dgm:spPr/>
      <dgm:t>
        <a:bodyPr/>
        <a:lstStyle/>
        <a:p>
          <a:r>
            <a:rPr lang="en-US"/>
            <a:t>Ohio House Bill 124</a:t>
          </a:r>
        </a:p>
      </dgm:t>
    </dgm:pt>
    <dgm:pt modelId="{E0E667EB-C054-4189-9026-29989C9F88B5}" type="parTrans" cxnId="{FD6333DF-FD95-4F96-8097-E5CC42CE0D0E}">
      <dgm:prSet/>
      <dgm:spPr/>
      <dgm:t>
        <a:bodyPr/>
        <a:lstStyle/>
        <a:p>
          <a:endParaRPr lang="en-US"/>
        </a:p>
      </dgm:t>
    </dgm:pt>
    <dgm:pt modelId="{5F5C9B2B-ABFB-4302-BB82-85A7542ABD09}" type="sibTrans" cxnId="{FD6333DF-FD95-4F96-8097-E5CC42CE0D0E}">
      <dgm:prSet/>
      <dgm:spPr/>
      <dgm:t>
        <a:bodyPr/>
        <a:lstStyle/>
        <a:p>
          <a:endParaRPr lang="en-US"/>
        </a:p>
      </dgm:t>
    </dgm:pt>
    <dgm:pt modelId="{73249832-6433-4C64-88D6-F4FA0BF9BCBB}">
      <dgm:prSet/>
      <dgm:spPr/>
      <dgm:t>
        <a:bodyPr/>
        <a:lstStyle/>
        <a:p>
          <a:r>
            <a:rPr lang="en-US" dirty="0"/>
            <a:t>Control over sales data selection:  </a:t>
          </a:r>
        </a:p>
      </dgm:t>
    </dgm:pt>
    <dgm:pt modelId="{B726C6CF-26FB-4967-A9EA-54CB20636BCE}" type="parTrans" cxnId="{5C5606A7-9689-4CC8-B59A-1BCC55775A84}">
      <dgm:prSet/>
      <dgm:spPr/>
      <dgm:t>
        <a:bodyPr/>
        <a:lstStyle/>
        <a:p>
          <a:endParaRPr lang="en-US"/>
        </a:p>
      </dgm:t>
    </dgm:pt>
    <dgm:pt modelId="{13FD091D-6155-4ABF-AABC-DB930BBA21F9}" type="sibTrans" cxnId="{5C5606A7-9689-4CC8-B59A-1BCC55775A84}">
      <dgm:prSet/>
      <dgm:spPr/>
      <dgm:t>
        <a:bodyPr/>
        <a:lstStyle/>
        <a:p>
          <a:endParaRPr lang="en-US"/>
        </a:p>
      </dgm:t>
    </dgm:pt>
    <dgm:pt modelId="{B3B74ED8-96FD-4D57-9F9E-62EA49595A99}">
      <dgm:prSet/>
      <dgm:spPr/>
      <dgm:t>
        <a:bodyPr/>
        <a:lstStyle/>
        <a:p>
          <a:r>
            <a:rPr lang="en-US" dirty="0"/>
            <a:t>Gives auditors the primary role in deciding which recent home sales data is included to track market trends and set new values.</a:t>
          </a:r>
        </a:p>
      </dgm:t>
    </dgm:pt>
    <dgm:pt modelId="{2CDF3C7A-0011-420F-AA27-3E347346881F}" type="parTrans" cxnId="{CC2F2EC6-E09D-49B9-81F0-1E3224BE418A}">
      <dgm:prSet/>
      <dgm:spPr/>
      <dgm:t>
        <a:bodyPr/>
        <a:lstStyle/>
        <a:p>
          <a:endParaRPr lang="en-US"/>
        </a:p>
      </dgm:t>
    </dgm:pt>
    <dgm:pt modelId="{99393A26-36AC-47C5-9923-FDBECD2176ED}" type="sibTrans" cxnId="{CC2F2EC6-E09D-49B9-81F0-1E3224BE418A}">
      <dgm:prSet/>
      <dgm:spPr/>
      <dgm:t>
        <a:bodyPr/>
        <a:lstStyle/>
        <a:p>
          <a:endParaRPr lang="en-US"/>
        </a:p>
      </dgm:t>
    </dgm:pt>
    <dgm:pt modelId="{0392C0F1-EC28-47B1-A2E2-E4F4E48354A8}" type="pres">
      <dgm:prSet presAssocID="{D9C17F5C-1211-478C-810B-36DDF88EAF34}" presName="Name0" presStyleCnt="0">
        <dgm:presLayoutVars>
          <dgm:dir/>
          <dgm:animLvl val="lvl"/>
          <dgm:resizeHandles val="exact"/>
        </dgm:presLayoutVars>
      </dgm:prSet>
      <dgm:spPr/>
    </dgm:pt>
    <dgm:pt modelId="{AE054493-D3DE-4C41-A9EC-4308E5A5234C}" type="pres">
      <dgm:prSet presAssocID="{2F06D4D1-7485-41C3-A9FD-1517C21099D8}" presName="boxAndChildren" presStyleCnt="0"/>
      <dgm:spPr/>
    </dgm:pt>
    <dgm:pt modelId="{8EB25A0E-4805-4F8E-A24C-9751ABCD167C}" type="pres">
      <dgm:prSet presAssocID="{2F06D4D1-7485-41C3-A9FD-1517C21099D8}" presName="parentTextBox" presStyleLbl="node1" presStyleIdx="0" presStyleCnt="1"/>
      <dgm:spPr/>
    </dgm:pt>
    <dgm:pt modelId="{F82D49F6-B8C2-43ED-A8A1-DCBF8BF0D196}" type="pres">
      <dgm:prSet presAssocID="{2F06D4D1-7485-41C3-A9FD-1517C21099D8}" presName="entireBox" presStyleLbl="node1" presStyleIdx="0" presStyleCnt="1"/>
      <dgm:spPr/>
    </dgm:pt>
    <dgm:pt modelId="{A017C73E-63A3-4D0A-80EE-D68A4C47CC32}" type="pres">
      <dgm:prSet presAssocID="{2F06D4D1-7485-41C3-A9FD-1517C21099D8}" presName="descendantBox" presStyleCnt="0"/>
      <dgm:spPr/>
    </dgm:pt>
    <dgm:pt modelId="{3463BEB2-7696-47FA-B61E-B1508D85022F}" type="pres">
      <dgm:prSet presAssocID="{73249832-6433-4C64-88D6-F4FA0BF9BCBB}" presName="childTextBox" presStyleLbl="fgAccFollowNode1" presStyleIdx="0" presStyleCnt="2">
        <dgm:presLayoutVars>
          <dgm:bulletEnabled val="1"/>
        </dgm:presLayoutVars>
      </dgm:prSet>
      <dgm:spPr/>
    </dgm:pt>
    <dgm:pt modelId="{9F1DBD22-A4C4-432A-8139-5BE3ABDCBC84}" type="pres">
      <dgm:prSet presAssocID="{B3B74ED8-96FD-4D57-9F9E-62EA49595A99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F002045F-A21E-49C0-A80E-5968B97DEAFC}" type="presOf" srcId="{2F06D4D1-7485-41C3-A9FD-1517C21099D8}" destId="{8EB25A0E-4805-4F8E-A24C-9751ABCD167C}" srcOrd="0" destOrd="0" presId="urn:microsoft.com/office/officeart/2005/8/layout/process4"/>
    <dgm:cxn modelId="{06D03171-B232-469D-80BC-F1A5B2CEFFBE}" type="presOf" srcId="{73249832-6433-4C64-88D6-F4FA0BF9BCBB}" destId="{3463BEB2-7696-47FA-B61E-B1508D85022F}" srcOrd="0" destOrd="0" presId="urn:microsoft.com/office/officeart/2005/8/layout/process4"/>
    <dgm:cxn modelId="{5C5606A7-9689-4CC8-B59A-1BCC55775A84}" srcId="{2F06D4D1-7485-41C3-A9FD-1517C21099D8}" destId="{73249832-6433-4C64-88D6-F4FA0BF9BCBB}" srcOrd="0" destOrd="0" parTransId="{B726C6CF-26FB-4967-A9EA-54CB20636BCE}" sibTransId="{13FD091D-6155-4ABF-AABC-DB930BBA21F9}"/>
    <dgm:cxn modelId="{65F6EFA7-FA41-4B92-9BD7-1E37E89AABA2}" type="presOf" srcId="{B3B74ED8-96FD-4D57-9F9E-62EA49595A99}" destId="{9F1DBD22-A4C4-432A-8139-5BE3ABDCBC84}" srcOrd="0" destOrd="0" presId="urn:microsoft.com/office/officeart/2005/8/layout/process4"/>
    <dgm:cxn modelId="{CC2F2EC6-E09D-49B9-81F0-1E3224BE418A}" srcId="{2F06D4D1-7485-41C3-A9FD-1517C21099D8}" destId="{B3B74ED8-96FD-4D57-9F9E-62EA49595A99}" srcOrd="1" destOrd="0" parTransId="{2CDF3C7A-0011-420F-AA27-3E347346881F}" sibTransId="{99393A26-36AC-47C5-9923-FDBECD2176ED}"/>
    <dgm:cxn modelId="{0D3F4EC8-5244-43CD-BC5C-1E9ACE7D2115}" type="presOf" srcId="{D9C17F5C-1211-478C-810B-36DDF88EAF34}" destId="{0392C0F1-EC28-47B1-A2E2-E4F4E48354A8}" srcOrd="0" destOrd="0" presId="urn:microsoft.com/office/officeart/2005/8/layout/process4"/>
    <dgm:cxn modelId="{FD6333DF-FD95-4F96-8097-E5CC42CE0D0E}" srcId="{D9C17F5C-1211-478C-810B-36DDF88EAF34}" destId="{2F06D4D1-7485-41C3-A9FD-1517C21099D8}" srcOrd="0" destOrd="0" parTransId="{E0E667EB-C054-4189-9026-29989C9F88B5}" sibTransId="{5F5C9B2B-ABFB-4302-BB82-85A7542ABD09}"/>
    <dgm:cxn modelId="{F80DC4EF-84B7-459C-8E9C-8B3A8F5974C1}" type="presOf" srcId="{2F06D4D1-7485-41C3-A9FD-1517C21099D8}" destId="{F82D49F6-B8C2-43ED-A8A1-DCBF8BF0D196}" srcOrd="1" destOrd="0" presId="urn:microsoft.com/office/officeart/2005/8/layout/process4"/>
    <dgm:cxn modelId="{A1112834-9F0C-4405-A04D-F01E463FE2AB}" type="presParOf" srcId="{0392C0F1-EC28-47B1-A2E2-E4F4E48354A8}" destId="{AE054493-D3DE-4C41-A9EC-4308E5A5234C}" srcOrd="0" destOrd="0" presId="urn:microsoft.com/office/officeart/2005/8/layout/process4"/>
    <dgm:cxn modelId="{8D9672AC-5C4A-439C-BDB4-C7DFF37FD799}" type="presParOf" srcId="{AE054493-D3DE-4C41-A9EC-4308E5A5234C}" destId="{8EB25A0E-4805-4F8E-A24C-9751ABCD167C}" srcOrd="0" destOrd="0" presId="urn:microsoft.com/office/officeart/2005/8/layout/process4"/>
    <dgm:cxn modelId="{D99DF702-94E8-4AAF-9062-583D1333CA21}" type="presParOf" srcId="{AE054493-D3DE-4C41-A9EC-4308E5A5234C}" destId="{F82D49F6-B8C2-43ED-A8A1-DCBF8BF0D196}" srcOrd="1" destOrd="0" presId="urn:microsoft.com/office/officeart/2005/8/layout/process4"/>
    <dgm:cxn modelId="{6A861B92-1854-4D5E-A2B2-BDEA687D8A74}" type="presParOf" srcId="{AE054493-D3DE-4C41-A9EC-4308E5A5234C}" destId="{A017C73E-63A3-4D0A-80EE-D68A4C47CC32}" srcOrd="2" destOrd="0" presId="urn:microsoft.com/office/officeart/2005/8/layout/process4"/>
    <dgm:cxn modelId="{3655C8B4-A498-4707-A03D-1E76260124BB}" type="presParOf" srcId="{A017C73E-63A3-4D0A-80EE-D68A4C47CC32}" destId="{3463BEB2-7696-47FA-B61E-B1508D85022F}" srcOrd="0" destOrd="0" presId="urn:microsoft.com/office/officeart/2005/8/layout/process4"/>
    <dgm:cxn modelId="{A62AA9D1-35FC-4870-B942-A791752F4A2F}" type="presParOf" srcId="{A017C73E-63A3-4D0A-80EE-D68A4C47CC32}" destId="{9F1DBD22-A4C4-432A-8139-5BE3ABDCBC8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556AD-BAE0-45CB-9EF7-F486F5A9008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82375-48EB-4D88-A60F-669EC965BA45}">
      <dgm:prSet custT="1"/>
      <dgm:spPr/>
      <dgm:t>
        <a:bodyPr/>
        <a:lstStyle/>
        <a:p>
          <a:r>
            <a:rPr lang="en-US" sz="1800" dirty="0"/>
            <a:t>Public Safety: Police, Fire, EMS (50%+ budget cuts; layoffs, slower responses</a:t>
          </a:r>
          <a:r>
            <a:rPr lang="en-US" sz="1600" dirty="0"/>
            <a:t>)</a:t>
          </a:r>
        </a:p>
      </dgm:t>
    </dgm:pt>
    <dgm:pt modelId="{6ABF47D7-F6DE-455C-A1D8-7E8F734D1F79}" type="parTrans" cxnId="{617EFF0E-EB82-4271-AEEF-C09187F3F73A}">
      <dgm:prSet/>
      <dgm:spPr/>
      <dgm:t>
        <a:bodyPr/>
        <a:lstStyle/>
        <a:p>
          <a:endParaRPr lang="en-US"/>
        </a:p>
      </dgm:t>
    </dgm:pt>
    <dgm:pt modelId="{92E3E82A-D84F-4E87-B298-BC5E363F5DD8}" type="sibTrans" cxnId="{617EFF0E-EB82-4271-AEEF-C09187F3F73A}">
      <dgm:prSet/>
      <dgm:spPr/>
      <dgm:t>
        <a:bodyPr/>
        <a:lstStyle/>
        <a:p>
          <a:endParaRPr lang="en-US"/>
        </a:p>
      </dgm:t>
    </dgm:pt>
    <dgm:pt modelId="{F6855DFA-6641-4110-98A3-3587FD0C5B1D}">
      <dgm:prSet/>
      <dgm:spPr/>
      <dgm:t>
        <a:bodyPr/>
        <a:lstStyle/>
        <a:p>
          <a:r>
            <a:rPr lang="en-US"/>
            <a:t>Education: School funding (60% from property taxes) slashed; larger classes, fewer teachers, no extracurriculars</a:t>
          </a:r>
        </a:p>
      </dgm:t>
    </dgm:pt>
    <dgm:pt modelId="{AF8C7B17-89EB-4BF4-A7CE-956A2E790594}" type="parTrans" cxnId="{0AA97F31-840A-4FAD-A0AD-FB051576FE05}">
      <dgm:prSet/>
      <dgm:spPr/>
      <dgm:t>
        <a:bodyPr/>
        <a:lstStyle/>
        <a:p>
          <a:endParaRPr lang="en-US"/>
        </a:p>
      </dgm:t>
    </dgm:pt>
    <dgm:pt modelId="{741F82CA-F52E-4ED9-A544-B84512E5B91C}" type="sibTrans" cxnId="{0AA97F31-840A-4FAD-A0AD-FB051576FE05}">
      <dgm:prSet/>
      <dgm:spPr/>
      <dgm:t>
        <a:bodyPr/>
        <a:lstStyle/>
        <a:p>
          <a:endParaRPr lang="en-US"/>
        </a:p>
      </dgm:t>
    </dgm:pt>
    <dgm:pt modelId="{E9062C63-40D2-4B8B-8857-231FB2F22057}">
      <dgm:prSet custT="1"/>
      <dgm:spPr/>
      <dgm:t>
        <a:bodyPr/>
        <a:lstStyle/>
        <a:p>
          <a:r>
            <a:rPr lang="en-US" sz="2000" dirty="0"/>
            <a:t>Infrastructure: roads, bridges, water/sewer maintenance halted</a:t>
          </a:r>
        </a:p>
      </dgm:t>
    </dgm:pt>
    <dgm:pt modelId="{1AB7AFAC-59C3-4AD4-84A8-532EE588E984}" type="parTrans" cxnId="{2852BA03-C44B-4D1E-85B5-CE7CC3E485AA}">
      <dgm:prSet/>
      <dgm:spPr/>
      <dgm:t>
        <a:bodyPr/>
        <a:lstStyle/>
        <a:p>
          <a:endParaRPr lang="en-US"/>
        </a:p>
      </dgm:t>
    </dgm:pt>
    <dgm:pt modelId="{7A298165-9D22-4B40-8193-076B9B50A1B2}" type="sibTrans" cxnId="{2852BA03-C44B-4D1E-85B5-CE7CC3E485AA}">
      <dgm:prSet/>
      <dgm:spPr/>
      <dgm:t>
        <a:bodyPr/>
        <a:lstStyle/>
        <a:p>
          <a:endParaRPr lang="en-US"/>
        </a:p>
      </dgm:t>
    </dgm:pt>
    <dgm:pt modelId="{797B8AEE-D114-4120-A70F-BAB6BDDA41E6}">
      <dgm:prSet custT="1"/>
      <dgm:spPr/>
      <dgm:t>
        <a:bodyPr/>
        <a:lstStyle/>
        <a:p>
          <a:r>
            <a:rPr lang="en-US" sz="1800" dirty="0"/>
            <a:t>Parks/Recreation: Closures of community centers, playgrounds, public pools</a:t>
          </a:r>
        </a:p>
      </dgm:t>
    </dgm:pt>
    <dgm:pt modelId="{E5790A6D-57F1-47BF-8E9E-61A131DFB8EC}" type="parTrans" cxnId="{9CCF91B7-B2F2-42EB-BC9A-8B72D5D31AE5}">
      <dgm:prSet/>
      <dgm:spPr/>
      <dgm:t>
        <a:bodyPr/>
        <a:lstStyle/>
        <a:p>
          <a:endParaRPr lang="en-US"/>
        </a:p>
      </dgm:t>
    </dgm:pt>
    <dgm:pt modelId="{6F554446-580F-42CA-A535-FF5730F496FB}" type="sibTrans" cxnId="{9CCF91B7-B2F2-42EB-BC9A-8B72D5D31AE5}">
      <dgm:prSet/>
      <dgm:spPr/>
      <dgm:t>
        <a:bodyPr/>
        <a:lstStyle/>
        <a:p>
          <a:endParaRPr lang="en-US"/>
        </a:p>
      </dgm:t>
    </dgm:pt>
    <dgm:pt modelId="{446D395F-5422-49A1-960A-C45FA619981A}">
      <dgm:prSet custT="1"/>
      <dgm:spPr/>
      <dgm:t>
        <a:bodyPr/>
        <a:lstStyle/>
        <a:p>
          <a:r>
            <a:rPr lang="en-US" sz="1800" dirty="0"/>
            <a:t>Social Services: Mental health, addiction programs, child welfare cut drastically</a:t>
          </a:r>
        </a:p>
      </dgm:t>
    </dgm:pt>
    <dgm:pt modelId="{A58354F2-E085-4F8B-AEFB-D6D07FE18BF3}" type="parTrans" cxnId="{0C993FF7-134F-44F4-9275-1820D5A62CA1}">
      <dgm:prSet/>
      <dgm:spPr/>
      <dgm:t>
        <a:bodyPr/>
        <a:lstStyle/>
        <a:p>
          <a:endParaRPr lang="en-US"/>
        </a:p>
      </dgm:t>
    </dgm:pt>
    <dgm:pt modelId="{5B2CC2AC-5443-48D8-9D10-6DC0301B9D4B}" type="sibTrans" cxnId="{0C993FF7-134F-44F4-9275-1820D5A62CA1}">
      <dgm:prSet/>
      <dgm:spPr/>
      <dgm:t>
        <a:bodyPr/>
        <a:lstStyle/>
        <a:p>
          <a:endParaRPr lang="en-US"/>
        </a:p>
      </dgm:t>
    </dgm:pt>
    <dgm:pt modelId="{0D6DBFB6-1215-45E5-9C61-46E4C06D5957}">
      <dgm:prSet custT="1"/>
      <dgm:spPr/>
      <dgm:t>
        <a:bodyPr/>
        <a:lstStyle/>
        <a:p>
          <a:r>
            <a:rPr lang="en-US" sz="1800" dirty="0"/>
            <a:t>Libraries: 48 libraries with no levies close; others reduce        hours / staff</a:t>
          </a:r>
        </a:p>
      </dgm:t>
    </dgm:pt>
    <dgm:pt modelId="{87E4CE79-43AC-4A4D-B82C-8E6696FDCF22}" type="parTrans" cxnId="{4120C922-F239-4FCF-967D-F4F075E31B20}">
      <dgm:prSet/>
      <dgm:spPr/>
      <dgm:t>
        <a:bodyPr/>
        <a:lstStyle/>
        <a:p>
          <a:endParaRPr lang="en-US"/>
        </a:p>
      </dgm:t>
    </dgm:pt>
    <dgm:pt modelId="{D77A449B-7CAB-486E-B0F0-11E93C95AAFC}" type="sibTrans" cxnId="{4120C922-F239-4FCF-967D-F4F075E31B20}">
      <dgm:prSet/>
      <dgm:spPr/>
      <dgm:t>
        <a:bodyPr/>
        <a:lstStyle/>
        <a:p>
          <a:endParaRPr lang="en-US"/>
        </a:p>
      </dgm:t>
    </dgm:pt>
    <dgm:pt modelId="{24A82931-3A63-4B91-8D8B-6755360BCADE}">
      <dgm:prSet custT="1"/>
      <dgm:spPr/>
      <dgm:t>
        <a:bodyPr/>
        <a:lstStyle/>
        <a:p>
          <a:r>
            <a:rPr lang="en-US" sz="2000" dirty="0"/>
            <a:t>Senior Services: Meals, transport,    in-home care eliminated</a:t>
          </a:r>
        </a:p>
      </dgm:t>
    </dgm:pt>
    <dgm:pt modelId="{49FB0888-1818-4D42-90D2-82D292054298}" type="parTrans" cxnId="{3067849B-2C03-46FF-BDF2-E1CE4E9723BA}">
      <dgm:prSet/>
      <dgm:spPr/>
      <dgm:t>
        <a:bodyPr/>
        <a:lstStyle/>
        <a:p>
          <a:endParaRPr lang="en-US"/>
        </a:p>
      </dgm:t>
    </dgm:pt>
    <dgm:pt modelId="{84B4CC3F-534D-4F5A-94D9-09E3CF29AD74}" type="sibTrans" cxnId="{3067849B-2C03-46FF-BDF2-E1CE4E9723BA}">
      <dgm:prSet/>
      <dgm:spPr/>
      <dgm:t>
        <a:bodyPr/>
        <a:lstStyle/>
        <a:p>
          <a:endParaRPr lang="en-US"/>
        </a:p>
      </dgm:t>
    </dgm:pt>
    <dgm:pt modelId="{AF446134-7C0A-48C8-97B9-3A768F5F1B07}">
      <dgm:prSet custT="1"/>
      <dgm:spPr/>
      <dgm:t>
        <a:bodyPr/>
        <a:lstStyle/>
        <a:p>
          <a:r>
            <a:rPr lang="en-US" sz="1800" dirty="0"/>
            <a:t>Zoning/Planning: No staff for permits, inspections, stalled development</a:t>
          </a:r>
        </a:p>
      </dgm:t>
    </dgm:pt>
    <dgm:pt modelId="{E0BE6A9A-F59D-4425-97C6-2A7C09672B2C}" type="parTrans" cxnId="{5F2F2297-5519-4E65-9A8B-8466B4EC0CD4}">
      <dgm:prSet/>
      <dgm:spPr/>
      <dgm:t>
        <a:bodyPr/>
        <a:lstStyle/>
        <a:p>
          <a:endParaRPr lang="en-US"/>
        </a:p>
      </dgm:t>
    </dgm:pt>
    <dgm:pt modelId="{66ADC73C-0B25-4F4D-BE8C-8DFD1AD39552}" type="sibTrans" cxnId="{5F2F2297-5519-4E65-9A8B-8466B4EC0CD4}">
      <dgm:prSet/>
      <dgm:spPr/>
      <dgm:t>
        <a:bodyPr/>
        <a:lstStyle/>
        <a:p>
          <a:endParaRPr lang="en-US"/>
        </a:p>
      </dgm:t>
    </dgm:pt>
    <dgm:pt modelId="{551664CB-3D1D-45C8-BBB0-4A1D22466DF5}" type="pres">
      <dgm:prSet presAssocID="{B51556AD-BAE0-45CB-9EF7-F486F5A9008C}" presName="diagram" presStyleCnt="0">
        <dgm:presLayoutVars>
          <dgm:dir/>
          <dgm:resizeHandles val="exact"/>
        </dgm:presLayoutVars>
      </dgm:prSet>
      <dgm:spPr/>
    </dgm:pt>
    <dgm:pt modelId="{B63A97F8-B0FA-4896-A49C-7F808B98A98C}" type="pres">
      <dgm:prSet presAssocID="{67082375-48EB-4D88-A60F-669EC965BA45}" presName="node" presStyleLbl="node1" presStyleIdx="0" presStyleCnt="8">
        <dgm:presLayoutVars>
          <dgm:bulletEnabled val="1"/>
        </dgm:presLayoutVars>
      </dgm:prSet>
      <dgm:spPr/>
    </dgm:pt>
    <dgm:pt modelId="{F5011BB7-237D-4B6B-8B34-BCB5D4B15A57}" type="pres">
      <dgm:prSet presAssocID="{92E3E82A-D84F-4E87-B298-BC5E363F5DD8}" presName="sibTrans" presStyleCnt="0"/>
      <dgm:spPr/>
    </dgm:pt>
    <dgm:pt modelId="{CF388D54-C33F-4289-99C5-DE379FA13316}" type="pres">
      <dgm:prSet presAssocID="{F6855DFA-6641-4110-98A3-3587FD0C5B1D}" presName="node" presStyleLbl="node1" presStyleIdx="1" presStyleCnt="8">
        <dgm:presLayoutVars>
          <dgm:bulletEnabled val="1"/>
        </dgm:presLayoutVars>
      </dgm:prSet>
      <dgm:spPr/>
    </dgm:pt>
    <dgm:pt modelId="{3F82F4CE-3BE8-4287-8648-B9D7C590739D}" type="pres">
      <dgm:prSet presAssocID="{741F82CA-F52E-4ED9-A544-B84512E5B91C}" presName="sibTrans" presStyleCnt="0"/>
      <dgm:spPr/>
    </dgm:pt>
    <dgm:pt modelId="{18EEA035-0E99-4948-A7DD-AD10610FCE60}" type="pres">
      <dgm:prSet presAssocID="{E9062C63-40D2-4B8B-8857-231FB2F22057}" presName="node" presStyleLbl="node1" presStyleIdx="2" presStyleCnt="8">
        <dgm:presLayoutVars>
          <dgm:bulletEnabled val="1"/>
        </dgm:presLayoutVars>
      </dgm:prSet>
      <dgm:spPr/>
    </dgm:pt>
    <dgm:pt modelId="{2CBCA391-36AD-477B-AA93-49051B079323}" type="pres">
      <dgm:prSet presAssocID="{7A298165-9D22-4B40-8193-076B9B50A1B2}" presName="sibTrans" presStyleCnt="0"/>
      <dgm:spPr/>
    </dgm:pt>
    <dgm:pt modelId="{D8388253-D34B-49ED-86C1-B4D97361F5F3}" type="pres">
      <dgm:prSet presAssocID="{797B8AEE-D114-4120-A70F-BAB6BDDA41E6}" presName="node" presStyleLbl="node1" presStyleIdx="3" presStyleCnt="8">
        <dgm:presLayoutVars>
          <dgm:bulletEnabled val="1"/>
        </dgm:presLayoutVars>
      </dgm:prSet>
      <dgm:spPr/>
    </dgm:pt>
    <dgm:pt modelId="{371D7D71-7F7D-45E4-B5C8-7FC1A2272187}" type="pres">
      <dgm:prSet presAssocID="{6F554446-580F-42CA-A535-FF5730F496FB}" presName="sibTrans" presStyleCnt="0"/>
      <dgm:spPr/>
    </dgm:pt>
    <dgm:pt modelId="{E29C4F23-4986-4CA4-8793-B6528ED53932}" type="pres">
      <dgm:prSet presAssocID="{446D395F-5422-49A1-960A-C45FA619981A}" presName="node" presStyleLbl="node1" presStyleIdx="4" presStyleCnt="8">
        <dgm:presLayoutVars>
          <dgm:bulletEnabled val="1"/>
        </dgm:presLayoutVars>
      </dgm:prSet>
      <dgm:spPr/>
    </dgm:pt>
    <dgm:pt modelId="{43277948-EEF9-435A-A468-991B9CF90CE8}" type="pres">
      <dgm:prSet presAssocID="{5B2CC2AC-5443-48D8-9D10-6DC0301B9D4B}" presName="sibTrans" presStyleCnt="0"/>
      <dgm:spPr/>
    </dgm:pt>
    <dgm:pt modelId="{8C64B4C9-9FE4-4A76-A04E-3C14DF54020B}" type="pres">
      <dgm:prSet presAssocID="{0D6DBFB6-1215-45E5-9C61-46E4C06D5957}" presName="node" presStyleLbl="node1" presStyleIdx="5" presStyleCnt="8">
        <dgm:presLayoutVars>
          <dgm:bulletEnabled val="1"/>
        </dgm:presLayoutVars>
      </dgm:prSet>
      <dgm:spPr/>
    </dgm:pt>
    <dgm:pt modelId="{34B955B4-4A14-4AD7-A794-693401A48A7F}" type="pres">
      <dgm:prSet presAssocID="{D77A449B-7CAB-486E-B0F0-11E93C95AAFC}" presName="sibTrans" presStyleCnt="0"/>
      <dgm:spPr/>
    </dgm:pt>
    <dgm:pt modelId="{14513324-C4D7-46F0-910B-D43AAD575DE5}" type="pres">
      <dgm:prSet presAssocID="{24A82931-3A63-4B91-8D8B-6755360BCADE}" presName="node" presStyleLbl="node1" presStyleIdx="6" presStyleCnt="8">
        <dgm:presLayoutVars>
          <dgm:bulletEnabled val="1"/>
        </dgm:presLayoutVars>
      </dgm:prSet>
      <dgm:spPr/>
    </dgm:pt>
    <dgm:pt modelId="{C2995F3D-1003-4411-99F2-136E10126B69}" type="pres">
      <dgm:prSet presAssocID="{84B4CC3F-534D-4F5A-94D9-09E3CF29AD74}" presName="sibTrans" presStyleCnt="0"/>
      <dgm:spPr/>
    </dgm:pt>
    <dgm:pt modelId="{BFFD0CB3-1A0D-4CFB-8A89-1EBBB3CE5811}" type="pres">
      <dgm:prSet presAssocID="{AF446134-7C0A-48C8-97B9-3A768F5F1B07}" presName="node" presStyleLbl="node1" presStyleIdx="7" presStyleCnt="8">
        <dgm:presLayoutVars>
          <dgm:bulletEnabled val="1"/>
        </dgm:presLayoutVars>
      </dgm:prSet>
      <dgm:spPr/>
    </dgm:pt>
  </dgm:ptLst>
  <dgm:cxnLst>
    <dgm:cxn modelId="{2852BA03-C44B-4D1E-85B5-CE7CC3E485AA}" srcId="{B51556AD-BAE0-45CB-9EF7-F486F5A9008C}" destId="{E9062C63-40D2-4B8B-8857-231FB2F22057}" srcOrd="2" destOrd="0" parTransId="{1AB7AFAC-59C3-4AD4-84A8-532EE588E984}" sibTransId="{7A298165-9D22-4B40-8193-076B9B50A1B2}"/>
    <dgm:cxn modelId="{617EFF0E-EB82-4271-AEEF-C09187F3F73A}" srcId="{B51556AD-BAE0-45CB-9EF7-F486F5A9008C}" destId="{67082375-48EB-4D88-A60F-669EC965BA45}" srcOrd="0" destOrd="0" parTransId="{6ABF47D7-F6DE-455C-A1D8-7E8F734D1F79}" sibTransId="{92E3E82A-D84F-4E87-B298-BC5E363F5DD8}"/>
    <dgm:cxn modelId="{1F60460F-09E8-4FD0-A511-51A30BA90F69}" type="presOf" srcId="{E9062C63-40D2-4B8B-8857-231FB2F22057}" destId="{18EEA035-0E99-4948-A7DD-AD10610FCE60}" srcOrd="0" destOrd="0" presId="urn:microsoft.com/office/officeart/2005/8/layout/default"/>
    <dgm:cxn modelId="{2B3BBD18-2C8E-4C4D-A990-8B014986B4A7}" type="presOf" srcId="{446D395F-5422-49A1-960A-C45FA619981A}" destId="{E29C4F23-4986-4CA4-8793-B6528ED53932}" srcOrd="0" destOrd="0" presId="urn:microsoft.com/office/officeart/2005/8/layout/default"/>
    <dgm:cxn modelId="{4120C922-F239-4FCF-967D-F4F075E31B20}" srcId="{B51556AD-BAE0-45CB-9EF7-F486F5A9008C}" destId="{0D6DBFB6-1215-45E5-9C61-46E4C06D5957}" srcOrd="5" destOrd="0" parTransId="{87E4CE79-43AC-4A4D-B82C-8E6696FDCF22}" sibTransId="{D77A449B-7CAB-486E-B0F0-11E93C95AAFC}"/>
    <dgm:cxn modelId="{0AA97F31-840A-4FAD-A0AD-FB051576FE05}" srcId="{B51556AD-BAE0-45CB-9EF7-F486F5A9008C}" destId="{F6855DFA-6641-4110-98A3-3587FD0C5B1D}" srcOrd="1" destOrd="0" parTransId="{AF8C7B17-89EB-4BF4-A7CE-956A2E790594}" sibTransId="{741F82CA-F52E-4ED9-A544-B84512E5B91C}"/>
    <dgm:cxn modelId="{E4FA3956-B825-4E8E-853E-2354C4F46F6F}" type="presOf" srcId="{AF446134-7C0A-48C8-97B9-3A768F5F1B07}" destId="{BFFD0CB3-1A0D-4CFB-8A89-1EBBB3CE5811}" srcOrd="0" destOrd="0" presId="urn:microsoft.com/office/officeart/2005/8/layout/default"/>
    <dgm:cxn modelId="{16AC9477-F5B5-4E28-BAF4-E8DCC8AA5C35}" type="presOf" srcId="{0D6DBFB6-1215-45E5-9C61-46E4C06D5957}" destId="{8C64B4C9-9FE4-4A76-A04E-3C14DF54020B}" srcOrd="0" destOrd="0" presId="urn:microsoft.com/office/officeart/2005/8/layout/default"/>
    <dgm:cxn modelId="{C838E089-46BA-48D9-9766-E835671037A5}" type="presOf" srcId="{24A82931-3A63-4B91-8D8B-6755360BCADE}" destId="{14513324-C4D7-46F0-910B-D43AAD575DE5}" srcOrd="0" destOrd="0" presId="urn:microsoft.com/office/officeart/2005/8/layout/default"/>
    <dgm:cxn modelId="{5F2F2297-5519-4E65-9A8B-8466B4EC0CD4}" srcId="{B51556AD-BAE0-45CB-9EF7-F486F5A9008C}" destId="{AF446134-7C0A-48C8-97B9-3A768F5F1B07}" srcOrd="7" destOrd="0" parTransId="{E0BE6A9A-F59D-4425-97C6-2A7C09672B2C}" sibTransId="{66ADC73C-0B25-4F4D-BE8C-8DFD1AD39552}"/>
    <dgm:cxn modelId="{3067849B-2C03-46FF-BDF2-E1CE4E9723BA}" srcId="{B51556AD-BAE0-45CB-9EF7-F486F5A9008C}" destId="{24A82931-3A63-4B91-8D8B-6755360BCADE}" srcOrd="6" destOrd="0" parTransId="{49FB0888-1818-4D42-90D2-82D292054298}" sibTransId="{84B4CC3F-534D-4F5A-94D9-09E3CF29AD74}"/>
    <dgm:cxn modelId="{A6EA17A0-5029-4C4A-9CE4-309F2FD6DF11}" type="presOf" srcId="{F6855DFA-6641-4110-98A3-3587FD0C5B1D}" destId="{CF388D54-C33F-4289-99C5-DE379FA13316}" srcOrd="0" destOrd="0" presId="urn:microsoft.com/office/officeart/2005/8/layout/default"/>
    <dgm:cxn modelId="{A4E376A6-8539-44C0-9AEB-1D5F40EC3528}" type="presOf" srcId="{67082375-48EB-4D88-A60F-669EC965BA45}" destId="{B63A97F8-B0FA-4896-A49C-7F808B98A98C}" srcOrd="0" destOrd="0" presId="urn:microsoft.com/office/officeart/2005/8/layout/default"/>
    <dgm:cxn modelId="{9CCF91B7-B2F2-42EB-BC9A-8B72D5D31AE5}" srcId="{B51556AD-BAE0-45CB-9EF7-F486F5A9008C}" destId="{797B8AEE-D114-4120-A70F-BAB6BDDA41E6}" srcOrd="3" destOrd="0" parTransId="{E5790A6D-57F1-47BF-8E9E-61A131DFB8EC}" sibTransId="{6F554446-580F-42CA-A535-FF5730F496FB}"/>
    <dgm:cxn modelId="{D63F99CC-EA70-4F56-8725-6A8B5DA359BC}" type="presOf" srcId="{797B8AEE-D114-4120-A70F-BAB6BDDA41E6}" destId="{D8388253-D34B-49ED-86C1-B4D97361F5F3}" srcOrd="0" destOrd="0" presId="urn:microsoft.com/office/officeart/2005/8/layout/default"/>
    <dgm:cxn modelId="{7AA37EDC-64F5-435E-A0FF-5B4DE15B559A}" type="presOf" srcId="{B51556AD-BAE0-45CB-9EF7-F486F5A9008C}" destId="{551664CB-3D1D-45C8-BBB0-4A1D22466DF5}" srcOrd="0" destOrd="0" presId="urn:microsoft.com/office/officeart/2005/8/layout/default"/>
    <dgm:cxn modelId="{0C993FF7-134F-44F4-9275-1820D5A62CA1}" srcId="{B51556AD-BAE0-45CB-9EF7-F486F5A9008C}" destId="{446D395F-5422-49A1-960A-C45FA619981A}" srcOrd="4" destOrd="0" parTransId="{A58354F2-E085-4F8B-AEFB-D6D07FE18BF3}" sibTransId="{5B2CC2AC-5443-48D8-9D10-6DC0301B9D4B}"/>
    <dgm:cxn modelId="{7D82CD65-4EF3-44FC-842D-3FEB8D5E89E5}" type="presParOf" srcId="{551664CB-3D1D-45C8-BBB0-4A1D22466DF5}" destId="{B63A97F8-B0FA-4896-A49C-7F808B98A98C}" srcOrd="0" destOrd="0" presId="urn:microsoft.com/office/officeart/2005/8/layout/default"/>
    <dgm:cxn modelId="{446A207B-0F64-4F52-83E5-951B4EF40E5A}" type="presParOf" srcId="{551664CB-3D1D-45C8-BBB0-4A1D22466DF5}" destId="{F5011BB7-237D-4B6B-8B34-BCB5D4B15A57}" srcOrd="1" destOrd="0" presId="urn:microsoft.com/office/officeart/2005/8/layout/default"/>
    <dgm:cxn modelId="{5269A396-45D6-459E-88B8-22A07520721A}" type="presParOf" srcId="{551664CB-3D1D-45C8-BBB0-4A1D22466DF5}" destId="{CF388D54-C33F-4289-99C5-DE379FA13316}" srcOrd="2" destOrd="0" presId="urn:microsoft.com/office/officeart/2005/8/layout/default"/>
    <dgm:cxn modelId="{3827B304-FC2D-4C34-B9B7-67A4F37819A5}" type="presParOf" srcId="{551664CB-3D1D-45C8-BBB0-4A1D22466DF5}" destId="{3F82F4CE-3BE8-4287-8648-B9D7C590739D}" srcOrd="3" destOrd="0" presId="urn:microsoft.com/office/officeart/2005/8/layout/default"/>
    <dgm:cxn modelId="{7042F3B9-CEC2-4DB8-8866-9A62E58C720F}" type="presParOf" srcId="{551664CB-3D1D-45C8-BBB0-4A1D22466DF5}" destId="{18EEA035-0E99-4948-A7DD-AD10610FCE60}" srcOrd="4" destOrd="0" presId="urn:microsoft.com/office/officeart/2005/8/layout/default"/>
    <dgm:cxn modelId="{93681706-91EC-47EB-AF4B-5D46E15F9459}" type="presParOf" srcId="{551664CB-3D1D-45C8-BBB0-4A1D22466DF5}" destId="{2CBCA391-36AD-477B-AA93-49051B079323}" srcOrd="5" destOrd="0" presId="urn:microsoft.com/office/officeart/2005/8/layout/default"/>
    <dgm:cxn modelId="{24549A5A-62CE-4913-AAEB-67EA4811431C}" type="presParOf" srcId="{551664CB-3D1D-45C8-BBB0-4A1D22466DF5}" destId="{D8388253-D34B-49ED-86C1-B4D97361F5F3}" srcOrd="6" destOrd="0" presId="urn:microsoft.com/office/officeart/2005/8/layout/default"/>
    <dgm:cxn modelId="{FC4445DA-AB27-4E95-959A-8A6EEE52C702}" type="presParOf" srcId="{551664CB-3D1D-45C8-BBB0-4A1D22466DF5}" destId="{371D7D71-7F7D-45E4-B5C8-7FC1A2272187}" srcOrd="7" destOrd="0" presId="urn:microsoft.com/office/officeart/2005/8/layout/default"/>
    <dgm:cxn modelId="{2AC29E91-82E2-4780-80BB-9A3646E90314}" type="presParOf" srcId="{551664CB-3D1D-45C8-BBB0-4A1D22466DF5}" destId="{E29C4F23-4986-4CA4-8793-B6528ED53932}" srcOrd="8" destOrd="0" presId="urn:microsoft.com/office/officeart/2005/8/layout/default"/>
    <dgm:cxn modelId="{48EDC40E-8DA6-42E7-B200-8197D365B742}" type="presParOf" srcId="{551664CB-3D1D-45C8-BBB0-4A1D22466DF5}" destId="{43277948-EEF9-435A-A468-991B9CF90CE8}" srcOrd="9" destOrd="0" presId="urn:microsoft.com/office/officeart/2005/8/layout/default"/>
    <dgm:cxn modelId="{7754E499-8BAF-446D-A60E-88CD8B3EA312}" type="presParOf" srcId="{551664CB-3D1D-45C8-BBB0-4A1D22466DF5}" destId="{8C64B4C9-9FE4-4A76-A04E-3C14DF54020B}" srcOrd="10" destOrd="0" presId="urn:microsoft.com/office/officeart/2005/8/layout/default"/>
    <dgm:cxn modelId="{DE4F39BF-AB81-4369-A3E9-B949F088FFAD}" type="presParOf" srcId="{551664CB-3D1D-45C8-BBB0-4A1D22466DF5}" destId="{34B955B4-4A14-4AD7-A794-693401A48A7F}" srcOrd="11" destOrd="0" presId="urn:microsoft.com/office/officeart/2005/8/layout/default"/>
    <dgm:cxn modelId="{D68BE15E-CC8E-4DC8-A3C2-73D112E48CB2}" type="presParOf" srcId="{551664CB-3D1D-45C8-BBB0-4A1D22466DF5}" destId="{14513324-C4D7-46F0-910B-D43AAD575DE5}" srcOrd="12" destOrd="0" presId="urn:microsoft.com/office/officeart/2005/8/layout/default"/>
    <dgm:cxn modelId="{4C7B41BA-29D1-4011-B6A3-4B6812B61AB4}" type="presParOf" srcId="{551664CB-3D1D-45C8-BBB0-4A1D22466DF5}" destId="{C2995F3D-1003-4411-99F2-136E10126B69}" srcOrd="13" destOrd="0" presId="urn:microsoft.com/office/officeart/2005/8/layout/default"/>
    <dgm:cxn modelId="{FDCB7B13-309F-4746-AC4E-DD1088338931}" type="presParOf" srcId="{551664CB-3D1D-45C8-BBB0-4A1D22466DF5}" destId="{BFFD0CB3-1A0D-4CFB-8A89-1EBBB3CE581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8E939-9161-4773-AFB9-79FE96FBAC4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D4168-EDAA-4AD1-9859-537E3287CC94}">
      <dgm:prSet/>
      <dgm:spPr/>
      <dgm:t>
        <a:bodyPr/>
        <a:lstStyle/>
        <a:p>
          <a:r>
            <a:rPr lang="en-US" dirty="0"/>
            <a:t>Michael Zuren, PhD</a:t>
          </a:r>
        </a:p>
      </dgm:t>
    </dgm:pt>
    <dgm:pt modelId="{27094A8F-9305-49B6-8986-4CE59B2F0475}" type="parTrans" cxnId="{FD6EDFA2-B9F1-4440-9DA2-4234CE7CD0CF}">
      <dgm:prSet/>
      <dgm:spPr/>
      <dgm:t>
        <a:bodyPr/>
        <a:lstStyle/>
        <a:p>
          <a:endParaRPr lang="en-US"/>
        </a:p>
      </dgm:t>
    </dgm:pt>
    <dgm:pt modelId="{5571C542-63EE-4AD6-B62C-79AD7B58A2E0}" type="sibTrans" cxnId="{FD6EDFA2-B9F1-4440-9DA2-4234CE7CD0CF}">
      <dgm:prSet/>
      <dgm:spPr/>
      <dgm:t>
        <a:bodyPr/>
        <a:lstStyle/>
        <a:p>
          <a:endParaRPr lang="en-US"/>
        </a:p>
      </dgm:t>
    </dgm:pt>
    <dgm:pt modelId="{65E57CB2-3674-47CE-AD60-01DCF5F3098A}">
      <dgm:prSet/>
      <dgm:spPr/>
      <dgm:t>
        <a:bodyPr/>
        <a:lstStyle/>
        <a:p>
          <a:r>
            <a:rPr lang="en-US"/>
            <a:t>440-251-5381</a:t>
          </a:r>
        </a:p>
      </dgm:t>
    </dgm:pt>
    <dgm:pt modelId="{E35D7B41-4598-4CB8-8F80-6C84C7136274}" type="parTrans" cxnId="{BC0811A9-A7D1-4B3A-AEF2-D42E5AA442AD}">
      <dgm:prSet/>
      <dgm:spPr/>
      <dgm:t>
        <a:bodyPr/>
        <a:lstStyle/>
        <a:p>
          <a:endParaRPr lang="en-US"/>
        </a:p>
      </dgm:t>
    </dgm:pt>
    <dgm:pt modelId="{AF8617A2-A60D-4A86-9197-AA9C2309BD1A}" type="sibTrans" cxnId="{BC0811A9-A7D1-4B3A-AEF2-D42E5AA442AD}">
      <dgm:prSet/>
      <dgm:spPr/>
      <dgm:t>
        <a:bodyPr/>
        <a:lstStyle/>
        <a:p>
          <a:endParaRPr lang="en-US"/>
        </a:p>
      </dgm:t>
    </dgm:pt>
    <dgm:pt modelId="{9EDC7AB9-57F5-49CF-96AB-C8CC30C55F44}">
      <dgm:prSet/>
      <dgm:spPr/>
      <dgm:t>
        <a:bodyPr/>
        <a:lstStyle/>
        <a:p>
          <a:r>
            <a:rPr lang="en-US"/>
            <a:t>mikezuren@att.net</a:t>
          </a:r>
        </a:p>
      </dgm:t>
    </dgm:pt>
    <dgm:pt modelId="{44163E09-420D-42A8-A410-C5A4B49744A4}" type="parTrans" cxnId="{F4205AF3-49BC-48EE-8459-FF1F53469253}">
      <dgm:prSet/>
      <dgm:spPr/>
      <dgm:t>
        <a:bodyPr/>
        <a:lstStyle/>
        <a:p>
          <a:endParaRPr lang="en-US"/>
        </a:p>
      </dgm:t>
    </dgm:pt>
    <dgm:pt modelId="{F2A76154-46ED-490D-898C-2D5EAAB65AD5}" type="sibTrans" cxnId="{F4205AF3-49BC-48EE-8459-FF1F53469253}">
      <dgm:prSet/>
      <dgm:spPr/>
      <dgm:t>
        <a:bodyPr/>
        <a:lstStyle/>
        <a:p>
          <a:endParaRPr lang="en-US"/>
        </a:p>
      </dgm:t>
    </dgm:pt>
    <dgm:pt modelId="{EFCFB48A-2931-4510-943A-629074000AAE}" type="pres">
      <dgm:prSet presAssocID="{0CF8E939-9161-4773-AFB9-79FE96FBAC48}" presName="linear" presStyleCnt="0">
        <dgm:presLayoutVars>
          <dgm:animLvl val="lvl"/>
          <dgm:resizeHandles val="exact"/>
        </dgm:presLayoutVars>
      </dgm:prSet>
      <dgm:spPr/>
    </dgm:pt>
    <dgm:pt modelId="{2E2D0660-C40A-4C50-A0CD-7F30F60023F1}" type="pres">
      <dgm:prSet presAssocID="{EC3D4168-EDAA-4AD1-9859-537E3287CC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3C8D58-ED44-4930-BDBA-47949F8A5AA5}" type="pres">
      <dgm:prSet presAssocID="{5571C542-63EE-4AD6-B62C-79AD7B58A2E0}" presName="spacer" presStyleCnt="0"/>
      <dgm:spPr/>
    </dgm:pt>
    <dgm:pt modelId="{BA47E409-961F-457D-AABD-D6F117052188}" type="pres">
      <dgm:prSet presAssocID="{65E57CB2-3674-47CE-AD60-01DCF5F309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C88808-9FFE-46E3-A02A-F1E325FFA300}" type="pres">
      <dgm:prSet presAssocID="{AF8617A2-A60D-4A86-9197-AA9C2309BD1A}" presName="spacer" presStyleCnt="0"/>
      <dgm:spPr/>
    </dgm:pt>
    <dgm:pt modelId="{BEBAB185-DBBE-4B37-8DD6-C9CE775D6B98}" type="pres">
      <dgm:prSet presAssocID="{9EDC7AB9-57F5-49CF-96AB-C8CC30C55F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09C00E-C973-461D-A5D1-FAE99F00EC98}" type="presOf" srcId="{EC3D4168-EDAA-4AD1-9859-537E3287CC94}" destId="{2E2D0660-C40A-4C50-A0CD-7F30F60023F1}" srcOrd="0" destOrd="0" presId="urn:microsoft.com/office/officeart/2005/8/layout/vList2"/>
    <dgm:cxn modelId="{7C32921D-B2A5-433C-A8DC-56537E54DB54}" type="presOf" srcId="{9EDC7AB9-57F5-49CF-96AB-C8CC30C55F44}" destId="{BEBAB185-DBBE-4B37-8DD6-C9CE775D6B98}" srcOrd="0" destOrd="0" presId="urn:microsoft.com/office/officeart/2005/8/layout/vList2"/>
    <dgm:cxn modelId="{5AE20464-78CD-479C-AADC-3875A8E0E5B2}" type="presOf" srcId="{65E57CB2-3674-47CE-AD60-01DCF5F3098A}" destId="{BA47E409-961F-457D-AABD-D6F117052188}" srcOrd="0" destOrd="0" presId="urn:microsoft.com/office/officeart/2005/8/layout/vList2"/>
    <dgm:cxn modelId="{28985746-3ADF-42C1-B61D-F04672E11C40}" type="presOf" srcId="{0CF8E939-9161-4773-AFB9-79FE96FBAC48}" destId="{EFCFB48A-2931-4510-943A-629074000AAE}" srcOrd="0" destOrd="0" presId="urn:microsoft.com/office/officeart/2005/8/layout/vList2"/>
    <dgm:cxn modelId="{FD6EDFA2-B9F1-4440-9DA2-4234CE7CD0CF}" srcId="{0CF8E939-9161-4773-AFB9-79FE96FBAC48}" destId="{EC3D4168-EDAA-4AD1-9859-537E3287CC94}" srcOrd="0" destOrd="0" parTransId="{27094A8F-9305-49B6-8986-4CE59B2F0475}" sibTransId="{5571C542-63EE-4AD6-B62C-79AD7B58A2E0}"/>
    <dgm:cxn modelId="{BC0811A9-A7D1-4B3A-AEF2-D42E5AA442AD}" srcId="{0CF8E939-9161-4773-AFB9-79FE96FBAC48}" destId="{65E57CB2-3674-47CE-AD60-01DCF5F3098A}" srcOrd="1" destOrd="0" parTransId="{E35D7B41-4598-4CB8-8F80-6C84C7136274}" sibTransId="{AF8617A2-A60D-4A86-9197-AA9C2309BD1A}"/>
    <dgm:cxn modelId="{F4205AF3-49BC-48EE-8459-FF1F53469253}" srcId="{0CF8E939-9161-4773-AFB9-79FE96FBAC48}" destId="{9EDC7AB9-57F5-49CF-96AB-C8CC30C55F44}" srcOrd="2" destOrd="0" parTransId="{44163E09-420D-42A8-A410-C5A4B49744A4}" sibTransId="{F2A76154-46ED-490D-898C-2D5EAAB65AD5}"/>
    <dgm:cxn modelId="{45DADE2E-D19F-4C8D-9FAD-DAC8A0670479}" type="presParOf" srcId="{EFCFB48A-2931-4510-943A-629074000AAE}" destId="{2E2D0660-C40A-4C50-A0CD-7F30F60023F1}" srcOrd="0" destOrd="0" presId="urn:microsoft.com/office/officeart/2005/8/layout/vList2"/>
    <dgm:cxn modelId="{3439EAFF-3EB3-4673-B7D1-CFAFF29CADAE}" type="presParOf" srcId="{EFCFB48A-2931-4510-943A-629074000AAE}" destId="{253C8D58-ED44-4930-BDBA-47949F8A5AA5}" srcOrd="1" destOrd="0" presId="urn:microsoft.com/office/officeart/2005/8/layout/vList2"/>
    <dgm:cxn modelId="{B78D41BD-D243-41DF-B31D-9C6D1DF5991B}" type="presParOf" srcId="{EFCFB48A-2931-4510-943A-629074000AAE}" destId="{BA47E409-961F-457D-AABD-D6F117052188}" srcOrd="2" destOrd="0" presId="urn:microsoft.com/office/officeart/2005/8/layout/vList2"/>
    <dgm:cxn modelId="{4BB70164-E46B-41B0-9CAC-11DB6D7CB57C}" type="presParOf" srcId="{EFCFB48A-2931-4510-943A-629074000AAE}" destId="{A1C88808-9FFE-46E3-A02A-F1E325FFA300}" srcOrd="3" destOrd="0" presId="urn:microsoft.com/office/officeart/2005/8/layout/vList2"/>
    <dgm:cxn modelId="{28669FD0-660D-4CF2-BE76-3511894E8ADB}" type="presParOf" srcId="{EFCFB48A-2931-4510-943A-629074000AAE}" destId="{BEBAB185-DBBE-4B37-8DD6-C9CE775D6B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49F6-B8C2-43ED-A8A1-DCBF8BF0D196}">
      <dsp:nvSpPr>
        <dsp:cNvPr id="0" name=""/>
        <dsp:cNvSpPr/>
      </dsp:nvSpPr>
      <dsp:spPr>
        <a:xfrm>
          <a:off x="0" y="0"/>
          <a:ext cx="11489352" cy="619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Ohio House Bill 124</a:t>
          </a:r>
        </a:p>
      </dsp:txBody>
      <dsp:txXfrm>
        <a:off x="0" y="0"/>
        <a:ext cx="11489352" cy="3345550"/>
      </dsp:txXfrm>
    </dsp:sp>
    <dsp:sp modelId="{3463BEB2-7696-47FA-B61E-B1508D85022F}">
      <dsp:nvSpPr>
        <dsp:cNvPr id="0" name=""/>
        <dsp:cNvSpPr/>
      </dsp:nvSpPr>
      <dsp:spPr>
        <a:xfrm>
          <a:off x="0" y="3221640"/>
          <a:ext cx="5744675" cy="2849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Control over sales data selection:  </a:t>
          </a:r>
        </a:p>
      </dsp:txBody>
      <dsp:txXfrm>
        <a:off x="0" y="3221640"/>
        <a:ext cx="5744675" cy="2849912"/>
      </dsp:txXfrm>
    </dsp:sp>
    <dsp:sp modelId="{9F1DBD22-A4C4-432A-8139-5BE3ABDCBC84}">
      <dsp:nvSpPr>
        <dsp:cNvPr id="0" name=""/>
        <dsp:cNvSpPr/>
      </dsp:nvSpPr>
      <dsp:spPr>
        <a:xfrm>
          <a:off x="5744676" y="3221640"/>
          <a:ext cx="5744675" cy="28499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Gives auditors the primary role in deciding which recent home sales data is included to track market trends and set new values.</a:t>
          </a:r>
        </a:p>
      </dsp:txBody>
      <dsp:txXfrm>
        <a:off x="5744676" y="3221640"/>
        <a:ext cx="5744675" cy="2849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A97F8-B0FA-4896-A49C-7F808B98A98C}">
      <dsp:nvSpPr>
        <dsp:cNvPr id="0" name=""/>
        <dsp:cNvSpPr/>
      </dsp:nvSpPr>
      <dsp:spPr>
        <a:xfrm>
          <a:off x="3478" y="541192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Safety: Police, Fire, EMS (50%+ budget cuts; layoffs, slower responses</a:t>
          </a:r>
          <a:r>
            <a:rPr lang="en-US" sz="1600" kern="1200" dirty="0"/>
            <a:t>)</a:t>
          </a:r>
        </a:p>
      </dsp:txBody>
      <dsp:txXfrm>
        <a:off x="3478" y="541192"/>
        <a:ext cx="2759682" cy="1655809"/>
      </dsp:txXfrm>
    </dsp:sp>
    <dsp:sp modelId="{CF388D54-C33F-4289-99C5-DE379FA13316}">
      <dsp:nvSpPr>
        <dsp:cNvPr id="0" name=""/>
        <dsp:cNvSpPr/>
      </dsp:nvSpPr>
      <dsp:spPr>
        <a:xfrm>
          <a:off x="3039129" y="541192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Education: School funding (60% from property taxes) slashed; larger classes, fewer teachers, no extracurriculars</a:t>
          </a:r>
        </a:p>
      </dsp:txBody>
      <dsp:txXfrm>
        <a:off x="3039129" y="541192"/>
        <a:ext cx="2759682" cy="1655809"/>
      </dsp:txXfrm>
    </dsp:sp>
    <dsp:sp modelId="{18EEA035-0E99-4948-A7DD-AD10610FCE60}">
      <dsp:nvSpPr>
        <dsp:cNvPr id="0" name=""/>
        <dsp:cNvSpPr/>
      </dsp:nvSpPr>
      <dsp:spPr>
        <a:xfrm>
          <a:off x="6074780" y="541192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Infrastructure: roads, bridges, water/sewer maintenance halted</a:t>
          </a:r>
        </a:p>
      </dsp:txBody>
      <dsp:txXfrm>
        <a:off x="6074780" y="541192"/>
        <a:ext cx="2759682" cy="1655809"/>
      </dsp:txXfrm>
    </dsp:sp>
    <dsp:sp modelId="{D8388253-D34B-49ED-86C1-B4D97361F5F3}">
      <dsp:nvSpPr>
        <dsp:cNvPr id="0" name=""/>
        <dsp:cNvSpPr/>
      </dsp:nvSpPr>
      <dsp:spPr>
        <a:xfrm>
          <a:off x="9110431" y="541192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Parks/Recreation: Closures of community centers, playgrounds, public pools</a:t>
          </a:r>
        </a:p>
      </dsp:txBody>
      <dsp:txXfrm>
        <a:off x="9110431" y="541192"/>
        <a:ext cx="2759682" cy="1655809"/>
      </dsp:txXfrm>
    </dsp:sp>
    <dsp:sp modelId="{E29C4F23-4986-4CA4-8793-B6528ED53932}">
      <dsp:nvSpPr>
        <dsp:cNvPr id="0" name=""/>
        <dsp:cNvSpPr/>
      </dsp:nvSpPr>
      <dsp:spPr>
        <a:xfrm>
          <a:off x="3478" y="2472970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Services: Mental health, addiction programs, child welfare cut drastically</a:t>
          </a:r>
        </a:p>
      </dsp:txBody>
      <dsp:txXfrm>
        <a:off x="3478" y="2472970"/>
        <a:ext cx="2759682" cy="1655809"/>
      </dsp:txXfrm>
    </dsp:sp>
    <dsp:sp modelId="{8C64B4C9-9FE4-4A76-A04E-3C14DF54020B}">
      <dsp:nvSpPr>
        <dsp:cNvPr id="0" name=""/>
        <dsp:cNvSpPr/>
      </dsp:nvSpPr>
      <dsp:spPr>
        <a:xfrm>
          <a:off x="3039129" y="2472970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Libraries: 48 libraries with no levies close; others reduce        hours / staff</a:t>
          </a:r>
        </a:p>
      </dsp:txBody>
      <dsp:txXfrm>
        <a:off x="3039129" y="2472970"/>
        <a:ext cx="2759682" cy="1655809"/>
      </dsp:txXfrm>
    </dsp:sp>
    <dsp:sp modelId="{14513324-C4D7-46F0-910B-D43AAD575DE5}">
      <dsp:nvSpPr>
        <dsp:cNvPr id="0" name=""/>
        <dsp:cNvSpPr/>
      </dsp:nvSpPr>
      <dsp:spPr>
        <a:xfrm>
          <a:off x="6074780" y="2472970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Senior Services: Meals, transport,    in-home care eliminated</a:t>
          </a:r>
        </a:p>
      </dsp:txBody>
      <dsp:txXfrm>
        <a:off x="6074780" y="2472970"/>
        <a:ext cx="2759682" cy="1655809"/>
      </dsp:txXfrm>
    </dsp:sp>
    <dsp:sp modelId="{BFFD0CB3-1A0D-4CFB-8A89-1EBBB3CE5811}">
      <dsp:nvSpPr>
        <dsp:cNvPr id="0" name=""/>
        <dsp:cNvSpPr/>
      </dsp:nvSpPr>
      <dsp:spPr>
        <a:xfrm>
          <a:off x="9110431" y="2472970"/>
          <a:ext cx="2759682" cy="16558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Zoning/Planning: No staff for permits, inspections, stalled development</a:t>
          </a:r>
        </a:p>
      </dsp:txBody>
      <dsp:txXfrm>
        <a:off x="9110431" y="2472970"/>
        <a:ext cx="2759682" cy="1655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0660-C40A-4C50-A0CD-7F30F60023F1}">
      <dsp:nvSpPr>
        <dsp:cNvPr id="0" name=""/>
        <dsp:cNvSpPr/>
      </dsp:nvSpPr>
      <dsp:spPr>
        <a:xfrm>
          <a:off x="0" y="112716"/>
          <a:ext cx="6085857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Michael Zuren, PhD</a:t>
          </a:r>
        </a:p>
      </dsp:txBody>
      <dsp:txXfrm>
        <a:off x="58771" y="171487"/>
        <a:ext cx="5968315" cy="1086387"/>
      </dsp:txXfrm>
    </dsp:sp>
    <dsp:sp modelId="{BA47E409-961F-457D-AABD-D6F117052188}">
      <dsp:nvSpPr>
        <dsp:cNvPr id="0" name=""/>
        <dsp:cNvSpPr/>
      </dsp:nvSpPr>
      <dsp:spPr>
        <a:xfrm>
          <a:off x="0" y="1457766"/>
          <a:ext cx="6085857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440-251-5381</a:t>
          </a:r>
        </a:p>
      </dsp:txBody>
      <dsp:txXfrm>
        <a:off x="58771" y="1516537"/>
        <a:ext cx="5968315" cy="1086387"/>
      </dsp:txXfrm>
    </dsp:sp>
    <dsp:sp modelId="{BEBAB185-DBBE-4B37-8DD6-C9CE775D6B98}">
      <dsp:nvSpPr>
        <dsp:cNvPr id="0" name=""/>
        <dsp:cNvSpPr/>
      </dsp:nvSpPr>
      <dsp:spPr>
        <a:xfrm>
          <a:off x="0" y="2802816"/>
          <a:ext cx="6085857" cy="1203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mikezuren@att.net</a:t>
          </a:r>
        </a:p>
      </dsp:txBody>
      <dsp:txXfrm>
        <a:off x="58771" y="2861587"/>
        <a:ext cx="5968315" cy="1086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20:47:24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0,'1905'39'0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20:47:46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0,'1633'92'0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20:47:54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0,'1150'90'0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20:48:21.6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 0,'1148'-31'0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1T20:48:24.5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0,'1360'0'0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z="3800" kern="1200" dirty="0">
                <a:latin typeface="+mj-lt"/>
                <a:ea typeface="+mj-ea"/>
                <a:cs typeface="+mj-cs"/>
              </a:rPr>
              <a:t>Ohio Property Tax – Deep Dive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720FD0-8DD4-CE3E-8E1E-115DB10F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2" b="49752"/>
          <a:stretch>
            <a:fillRect/>
          </a:stretch>
        </p:blipFill>
        <p:spPr bwMode="auto">
          <a:xfrm>
            <a:off x="1468814" y="2066731"/>
            <a:ext cx="6452876" cy="38675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7994D-1E29-29F5-0338-A01E0530DB05}"/>
              </a:ext>
            </a:extLst>
          </p:cNvPr>
          <p:cNvSpPr txBox="1"/>
          <p:nvPr/>
        </p:nvSpPr>
        <p:spPr>
          <a:xfrm>
            <a:off x="8169196" y="2066731"/>
            <a:ext cx="3108391" cy="3867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3000" dirty="0"/>
              <a:t>The Impact on Ohio’s Future for All Ages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endParaRPr lang="en-US" sz="2000" dirty="0"/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Presented by: 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Michael Zuren, PhD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Lake County Treasurer</a:t>
            </a:r>
          </a:p>
        </p:txBody>
      </p:sp>
      <p:sp>
        <p:nvSpPr>
          <p:cNvPr id="1031" name="Slide Number Placeholder 4">
            <a:extLst>
              <a:ext uri="{FF2B5EF4-FFF2-40B4-BE49-F238E27FC236}">
                <a16:creationId xmlns:a16="http://schemas.microsoft.com/office/drawing/2014/main" id="{9B1AD9E7-7560-B180-800B-947DCE9AC0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B6E480-714C-9D82-AC5D-CB57DD38D35C}"/>
              </a:ext>
            </a:extLst>
          </p:cNvPr>
          <p:cNvSpPr txBox="1"/>
          <p:nvPr/>
        </p:nvSpPr>
        <p:spPr>
          <a:xfrm>
            <a:off x="1168089" y="828675"/>
            <a:ext cx="10604811" cy="5196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309: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Expands the authority of county budget commissions to allow them to review and potentially reduce property tax rates if they determine collections are "unnecessary" or "excessive," even for voter-approved levies.</a:t>
            </a:r>
          </a:p>
        </p:txBody>
      </p:sp>
    </p:spTree>
    <p:extLst>
      <p:ext uri="{BB962C8B-B14F-4D97-AF65-F5344CB8AC3E}">
        <p14:creationId xmlns:p14="http://schemas.microsoft.com/office/powerpoint/2010/main" val="322415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03033-B2BE-0372-BBB4-D6F890872A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2" y="566058"/>
            <a:ext cx="10513247" cy="566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HB 309</a:t>
            </a:r>
          </a:p>
          <a:p>
            <a:endParaRPr lang="en-US" sz="3000" dirty="0"/>
          </a:p>
          <a:p>
            <a:r>
              <a:rPr lang="en-US" sz="3000" b="1" dirty="0"/>
              <a:t>County Budget Commission </a:t>
            </a:r>
            <a:r>
              <a:rPr lang="en-US" sz="3000" dirty="0"/>
              <a:t>(usually the county auditor, treasurer, and prosecutor or a tax official).</a:t>
            </a:r>
          </a:p>
          <a:p>
            <a:endParaRPr lang="en-US" sz="3000" dirty="0"/>
          </a:p>
          <a:p>
            <a:r>
              <a:rPr lang="en-US" sz="3000" dirty="0"/>
              <a:t>HB 309 expands their authority:  They can now review and </a:t>
            </a:r>
            <a:r>
              <a:rPr lang="en-US" sz="3000" b="1" dirty="0"/>
              <a:t>reduce</a:t>
            </a:r>
            <a:r>
              <a:rPr lang="en-US" sz="3000" dirty="0"/>
              <a:t> the tax rate (millage) on voted levies if the money collected is seen as </a:t>
            </a:r>
            <a:r>
              <a:rPr lang="en-US" sz="3000" b="1" dirty="0"/>
              <a:t>“unnecessary”</a:t>
            </a:r>
            <a:r>
              <a:rPr lang="en-US" sz="3000" dirty="0"/>
              <a:t> (more than really needed after accounting for reserves and other income) or </a:t>
            </a:r>
            <a:r>
              <a:rPr lang="en-US" sz="3000" b="1" dirty="0"/>
              <a:t>“excessive” </a:t>
            </a:r>
            <a:r>
              <a:rPr lang="en-US" sz="3000" dirty="0"/>
              <a:t>(higher rate than required for normal services).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952D2-4E39-AD49-7D5C-3C783C1DEC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2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A7C7B-83CB-1853-AE0D-D67C8A01A1F4}"/>
              </a:ext>
            </a:extLst>
          </p:cNvPr>
          <p:cNvSpPr txBox="1"/>
          <p:nvPr/>
        </p:nvSpPr>
        <p:spPr>
          <a:xfrm>
            <a:off x="1082364" y="1400175"/>
            <a:ext cx="10647673" cy="4625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335: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Limits revenue increases from "inside millage" (taxes local governments collect without voter approval) due to reappraisals or updates, capping the growth to the rate of inflation</a:t>
            </a:r>
            <a:r>
              <a:rPr lang="en-US" sz="5000" dirty="0">
                <a:latin typeface="+mj-lt"/>
                <a:ea typeface="+mj-ea"/>
                <a:cs typeface="+mj-cs"/>
              </a:rPr>
              <a:t>.</a:t>
            </a:r>
            <a:endParaRPr lang="en-US" sz="50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570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0CFD-DD93-1405-213B-5C8BF364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503852"/>
            <a:ext cx="10029825" cy="1427585"/>
          </a:xfrm>
        </p:spPr>
        <p:txBody>
          <a:bodyPr>
            <a:normAutofit/>
          </a:bodyPr>
          <a:lstStyle/>
          <a:p>
            <a:r>
              <a:rPr lang="en-US" sz="4000" dirty="0"/>
              <a:t>What is “Inside Millage” in Simple Terms?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C8B0-AE99-5629-C9D4-49A3149944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5863" y="2108722"/>
            <a:ext cx="10387012" cy="4245426"/>
          </a:xfrm>
        </p:spPr>
        <p:txBody>
          <a:bodyPr>
            <a:noAutofit/>
          </a:bodyPr>
          <a:lstStyle/>
          <a:p>
            <a:pPr algn="just"/>
            <a:r>
              <a:rPr lang="en-US" sz="4000" dirty="0"/>
              <a:t>Ohio’s constitution allows local governments (like counties, cities, schools, libraries, townships, etc.) to collect up to </a:t>
            </a:r>
            <a:r>
              <a:rPr lang="en-US" sz="4000" b="1" dirty="0"/>
              <a:t>10 mills </a:t>
            </a:r>
            <a:r>
              <a:rPr lang="en-US" sz="4000" dirty="0"/>
              <a:t>(that’s 1% of a property’s accessed value) in property taxes </a:t>
            </a:r>
            <a:r>
              <a:rPr lang="en-US" sz="4000" b="1" dirty="0"/>
              <a:t>without needing voter approval</a:t>
            </a:r>
            <a:r>
              <a:rPr lang="en-US" sz="4000" dirty="0"/>
              <a:t>.  This is called </a:t>
            </a:r>
            <a:r>
              <a:rPr lang="en-US" sz="4000" b="1" dirty="0"/>
              <a:t>inside millage </a:t>
            </a:r>
            <a:r>
              <a:rPr lang="en-US" sz="4000" dirty="0"/>
              <a:t>(or “unvoted” or “inside” mills).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AB2FE-D6D1-0E48-A2A3-4B94FAEFD6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4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3E6F-9243-BED8-917F-4229B96D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will the average homeowner save from the 2025 Property tax reforms in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42F7-D322-75C8-018E-0BFBD67F66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108722"/>
            <a:ext cx="9965560" cy="4245426"/>
          </a:xfrm>
        </p:spPr>
        <p:txBody>
          <a:bodyPr>
            <a:noAutofit/>
          </a:bodyPr>
          <a:lstStyle/>
          <a:p>
            <a:r>
              <a:rPr lang="en-US" sz="4000" dirty="0"/>
              <a:t>For the typical Ohio homeowner in an owner-occupied property, the reforms translate to an average savings of about $128 in 2026 property taxes, with cumulative benefits growing over time through capped increased and expanded credits.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B0DB5-9CE6-2FF0-0E56-5B8D340246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8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9C09-429E-4FE9-E283-2EE0B64B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Proposals: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449A-B7B3-5139-AB59-D2F8DE5A90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000" dirty="0"/>
              <a:t>House Bill 673:  Seeks to expand the Owner-Occupancy Credit to apply to all local levies</a:t>
            </a:r>
          </a:p>
          <a:p>
            <a:endParaRPr lang="en-US" sz="3000" dirty="0"/>
          </a:p>
          <a:p>
            <a:r>
              <a:rPr lang="en-US" sz="3000" dirty="0"/>
              <a:t>Senate Bill 81:  Proposes freezing property taxes for qualifying seniors (65+, income &lt; $70,000)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16C60-A0B0-866B-231F-8F99FC296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7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0113-2F8E-8580-F515-429D65F82A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72144"/>
            <a:ext cx="9925418" cy="5956042"/>
          </a:xfrm>
        </p:spPr>
        <p:txBody>
          <a:bodyPr>
            <a:noAutofit/>
          </a:bodyPr>
          <a:lstStyle/>
          <a:p>
            <a:r>
              <a:rPr lang="en-US" sz="2800" dirty="0"/>
              <a:t>House Bill 443:  Senior Protection from Foreclosure Act, no foreclosure on homes occupied by those aged 65+.  It applies to homes valued under $750,000</a:t>
            </a:r>
          </a:p>
          <a:p>
            <a:endParaRPr lang="en-US" sz="2800" dirty="0"/>
          </a:p>
          <a:p>
            <a:r>
              <a:rPr lang="en-US" sz="2800" dirty="0"/>
              <a:t>Senate Bill 206:  Provides a 50% reduction in property taxes for homeowners age 65+ (no income threshold required)</a:t>
            </a:r>
          </a:p>
          <a:p>
            <a:endParaRPr lang="en-US" sz="2800" dirty="0"/>
          </a:p>
          <a:p>
            <a:r>
              <a:rPr lang="en-US" sz="2800" u="sng" dirty="0"/>
              <a:t>Year</a:t>
            </a:r>
            <a:r>
              <a:rPr lang="en-US" sz="2800" dirty="0"/>
              <a:t>    	</a:t>
            </a:r>
            <a:r>
              <a:rPr lang="en-US" sz="2800" u="sng" dirty="0"/>
              <a:t>Estimated Average Savings per Home</a:t>
            </a:r>
          </a:p>
          <a:p>
            <a:r>
              <a:rPr lang="en-US" sz="2800" dirty="0"/>
              <a:t>2026    	$200-$250</a:t>
            </a:r>
          </a:p>
          <a:p>
            <a:r>
              <a:rPr lang="en-US" sz="2800" dirty="0"/>
              <a:t>2027   	$300-$350</a:t>
            </a:r>
          </a:p>
          <a:p>
            <a:r>
              <a:rPr lang="en-US" sz="2800" dirty="0"/>
              <a:t>2028   	$350-$400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BD8EC-EF35-F223-E5AA-E2760014B3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F742-D357-9EB7-16A2-79B14945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261256"/>
            <a:ext cx="9923770" cy="1438762"/>
          </a:xfrm>
        </p:spPr>
        <p:txBody>
          <a:bodyPr/>
          <a:lstStyle/>
          <a:p>
            <a:r>
              <a:rPr lang="en-US" dirty="0"/>
              <a:t>Fallow Research</a:t>
            </a:r>
            <a:br>
              <a:rPr lang="en-US" dirty="0"/>
            </a:br>
            <a:r>
              <a:rPr lang="en-US" dirty="0"/>
              <a:t>Ohio Property Tax Survey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0DD81-87A4-C456-9509-28B218959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3571" y="2387317"/>
            <a:ext cx="9923770" cy="1368256"/>
          </a:xfrm>
        </p:spPr>
        <p:txBody>
          <a:bodyPr>
            <a:noAutofit/>
          </a:bodyPr>
          <a:lstStyle/>
          <a:p>
            <a:r>
              <a:rPr lang="en-US" sz="3000" dirty="0"/>
              <a:t>Communications between August 20-22, 2025, surveyed 500 Ohio adults regarding a proposed 2026 constitutional amendment to eliminate property taxes.</a:t>
            </a:r>
          </a:p>
          <a:p>
            <a:endParaRPr lang="en-US" sz="3000" dirty="0"/>
          </a:p>
          <a:p>
            <a:r>
              <a:rPr lang="en-US" sz="3000" dirty="0"/>
              <a:t>Overall Support: 61% of Ohioans favored eliminating property taxes</a:t>
            </a:r>
          </a:p>
          <a:p>
            <a:endParaRPr lang="en-US" sz="3000" dirty="0"/>
          </a:p>
          <a:p>
            <a:r>
              <a:rPr lang="en-US" sz="3000" dirty="0"/>
              <a:t>Republicans:  41% favored abolishing property taxes</a:t>
            </a:r>
          </a:p>
          <a:p>
            <a:endParaRPr lang="en-US" sz="3000" dirty="0"/>
          </a:p>
          <a:p>
            <a:r>
              <a:rPr lang="en-US" sz="3000" dirty="0"/>
              <a:t>Democrats:    39% favored abolishing property taxes</a:t>
            </a:r>
          </a:p>
        </p:txBody>
      </p:sp>
    </p:spTree>
    <p:extLst>
      <p:ext uri="{BB962C8B-B14F-4D97-AF65-F5344CB8AC3E}">
        <p14:creationId xmlns:p14="http://schemas.microsoft.com/office/powerpoint/2010/main" val="217640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9CFD-9245-4ECA-78C5-088B1C46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Ohio Budget as percentage of Ohio’s gross domestic product over 50 years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84F362-5C96-BBE6-16A0-65F5FDC2F86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44611417"/>
              </p:ext>
            </p:extLst>
          </p:nvPr>
        </p:nvGraphicFramePr>
        <p:xfrm>
          <a:off x="990600" y="2286000"/>
          <a:ext cx="5105400" cy="33419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46459">
                  <a:extLst>
                    <a:ext uri="{9D8B030D-6E8A-4147-A177-3AD203B41FA5}">
                      <a16:colId xmlns:a16="http://schemas.microsoft.com/office/drawing/2014/main" val="660545304"/>
                    </a:ext>
                  </a:extLst>
                </a:gridCol>
                <a:gridCol w="2558941">
                  <a:extLst>
                    <a:ext uri="{9D8B030D-6E8A-4147-A177-3AD203B41FA5}">
                      <a16:colId xmlns:a16="http://schemas.microsoft.com/office/drawing/2014/main" val="3559172255"/>
                    </a:ext>
                  </a:extLst>
                </a:gridCol>
              </a:tblGrid>
              <a:tr h="27849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Year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Percentage of GDP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279893197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1976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6.45%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2767411133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1977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5.87%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1229563263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1978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5.83%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3247044342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1979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5.80%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3143993963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1980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6.72%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3960601508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1981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7.32%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4235699910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1982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7.45%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3109240930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1983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7.85%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282953549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1984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7.07%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2908694235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1985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7.15%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17061352"/>
                  </a:ext>
                </a:extLst>
              </a:tr>
              <a:tr h="27849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1986</a:t>
                      </a:r>
                      <a:endParaRPr lang="en-U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7.39%</a:t>
                      </a:r>
                      <a:endParaRPr lang="en-U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748" marR="7748" marT="7748" marB="7748" anchor="ctr"/>
                </a:tc>
                <a:extLst>
                  <a:ext uri="{0D108BD9-81ED-4DB2-BD59-A6C34878D82A}">
                    <a16:rowId xmlns:a16="http://schemas.microsoft.com/office/drawing/2014/main" val="25382182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5C3D-BEE5-364D-AF6D-2EAB582B75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040C29-83E0-7296-39F4-346219729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84885"/>
              </p:ext>
            </p:extLst>
          </p:nvPr>
        </p:nvGraphicFramePr>
        <p:xfrm>
          <a:off x="5758542" y="2286000"/>
          <a:ext cx="5442858" cy="334192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25099">
                  <a:extLst>
                    <a:ext uri="{9D8B030D-6E8A-4147-A177-3AD203B41FA5}">
                      <a16:colId xmlns:a16="http://schemas.microsoft.com/office/drawing/2014/main" val="164822838"/>
                    </a:ext>
                  </a:extLst>
                </a:gridCol>
                <a:gridCol w="2917759">
                  <a:extLst>
                    <a:ext uri="{9D8B030D-6E8A-4147-A177-3AD203B41FA5}">
                      <a16:colId xmlns:a16="http://schemas.microsoft.com/office/drawing/2014/main" val="4281488586"/>
                    </a:ext>
                  </a:extLst>
                </a:gridCol>
              </a:tblGrid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2015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10.54%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73648915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10.84%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7024126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10.57%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8504204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2018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10.44%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45226592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10.16%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3373172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11.39%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0520414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10.72%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3807663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2022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10.49%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27678359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2023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10.49%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9139824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11.35%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58878864"/>
                  </a:ext>
                </a:extLst>
              </a:tr>
              <a:tr h="30381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2025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11.43%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197801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626216-7817-0031-2032-5C9E0373449F}"/>
                  </a:ext>
                </a:extLst>
              </p14:cNvPr>
              <p14:cNvContentPartPr/>
              <p14:nvPr/>
            </p14:nvContentPartPr>
            <p14:xfrm>
              <a:off x="3400222" y="2686027"/>
              <a:ext cx="686160" cy="1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626216-7817-0031-2032-5C9E037344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6222" y="2578027"/>
                <a:ext cx="793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1F1F6BD-945F-3776-672C-3D07C96C30D9}"/>
                  </a:ext>
                </a:extLst>
              </p14:cNvPr>
              <p14:cNvContentPartPr/>
              <p14:nvPr/>
            </p14:nvContentPartPr>
            <p14:xfrm>
              <a:off x="3461486" y="2666486"/>
              <a:ext cx="588240" cy="33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1F1F6BD-945F-3776-672C-3D07C96C30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7486" y="2558486"/>
                <a:ext cx="695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6BFB96-7499-633E-EDE6-F2277C14F0FC}"/>
                  </a:ext>
                </a:extLst>
              </p14:cNvPr>
              <p14:cNvContentPartPr/>
              <p14:nvPr/>
            </p14:nvContentPartPr>
            <p14:xfrm>
              <a:off x="968486" y="2656046"/>
              <a:ext cx="414360" cy="32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6BFB96-7499-633E-EDE6-F2277C14F0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4486" y="2548046"/>
                <a:ext cx="522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4558B1-96CC-CC25-7C1B-4130C5EB6AD7}"/>
                  </a:ext>
                </a:extLst>
              </p14:cNvPr>
              <p14:cNvContentPartPr/>
              <p14:nvPr/>
            </p14:nvContentPartPr>
            <p14:xfrm>
              <a:off x="5780246" y="5486006"/>
              <a:ext cx="4136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4558B1-96CC-CC25-7C1B-4130C5EB6A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26246" y="5378006"/>
                <a:ext cx="5212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3A76724-5903-9A6D-2C07-7ECD60290651}"/>
                  </a:ext>
                </a:extLst>
              </p14:cNvPr>
              <p14:cNvContentPartPr/>
              <p14:nvPr/>
            </p14:nvContentPartPr>
            <p14:xfrm>
              <a:off x="8316806" y="5486006"/>
              <a:ext cx="4899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3A76724-5903-9A6D-2C07-7ECD602906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2806" y="5378006"/>
                <a:ext cx="5976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2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CBA1B-1EAF-5043-6E6F-9EAB9EDE42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2" y="385764"/>
            <a:ext cx="10165585" cy="58424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b="1" dirty="0"/>
              <a:t>Trends Over the Last 50 Years</a:t>
            </a:r>
            <a:r>
              <a:rPr lang="en-US" sz="2500" dirty="0"/>
              <a:t> </a:t>
            </a:r>
          </a:p>
          <a:p>
            <a:pPr lvl="0"/>
            <a:r>
              <a:rPr lang="en-US" sz="2500" b="1" dirty="0"/>
              <a:t>1970s–1980s</a:t>
            </a:r>
            <a:r>
              <a:rPr lang="en-US" sz="2500" dirty="0"/>
              <a:t>: Lower overall state spending relative to economy; education and welfare were top categories, but Medicaid was smaller pre-major expansions.</a:t>
            </a:r>
          </a:p>
          <a:p>
            <a:pPr lvl="0"/>
            <a:r>
              <a:rPr lang="en-US" sz="2500" b="1" dirty="0"/>
              <a:t>1990s–2000s</a:t>
            </a:r>
            <a:r>
              <a:rPr lang="en-US" sz="2500" dirty="0"/>
              <a:t>: Medicaid growth accelerated (due to federal matching and enrollment increases), rising to 20–30%+ of total.</a:t>
            </a:r>
          </a:p>
          <a:p>
            <a:pPr lvl="0"/>
            <a:r>
              <a:rPr lang="en-US" sz="2500" b="1" dirty="0"/>
              <a:t>2010s–2020s</a:t>
            </a:r>
            <a:r>
              <a:rPr lang="en-US" sz="2500" dirty="0"/>
              <a:t>: Medicaid surged (post-ACA expansion in Ohio ~2014), often becoming the top category. Education shares have been relatively stable but pressured during recessions. Total spending shifted toward health/human services amid aging population and federal funds.</a:t>
            </a:r>
          </a:p>
          <a:p>
            <a:pPr lvl="0"/>
            <a:r>
              <a:rPr lang="en-US" sz="2500" dirty="0"/>
              <a:t>Overall, health/human services have grown as a share (from ~20% in earlier decades to 40%+ recently), while education's relative share has declined slightly amid other priorities.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14A29-D5D6-0F27-4024-9307D06D0B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5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F102-2899-C469-63DE-0D4E95CA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Lake County Doubles the Homestead Exemption and Owner-Occupancy Credit (2026 only)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1D85F-4B73-48A5-B674-E61C16D6C1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8814" y="2066731"/>
            <a:ext cx="6452876" cy="386753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Owner-Occupancy</a:t>
            </a:r>
          </a:p>
          <a:p>
            <a:r>
              <a:rPr lang="en-US" sz="3000" dirty="0"/>
              <a:t>2.5% reduction doubled to </a:t>
            </a:r>
            <a:r>
              <a:rPr lang="en-US" sz="3000" b="1" dirty="0"/>
              <a:t>5%</a:t>
            </a:r>
            <a:r>
              <a:rPr lang="en-US" sz="3000" dirty="0"/>
              <a:t> on qualifying levies on certain property taxes for anyone who owns and lives in their home as their primary residence</a:t>
            </a:r>
          </a:p>
          <a:p>
            <a:r>
              <a:rPr lang="en-US" sz="3000" u="sng" dirty="0"/>
              <a:t>Using local county funds</a:t>
            </a:r>
            <a:r>
              <a:rPr lang="en-US" sz="3000" dirty="0"/>
              <a:t> (no state reimbursement for the extra amount)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CC3B-6667-CDC8-30C0-E5D2CD1BB8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69196" y="2066731"/>
            <a:ext cx="3108391" cy="386753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Homestead Exemption</a:t>
            </a:r>
          </a:p>
          <a:p>
            <a:r>
              <a:rPr lang="en-US" sz="3000" dirty="0"/>
              <a:t>For qualifying seniors (65+), permanently disabled people, or surviving spouses</a:t>
            </a: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FCD48-BEF1-5276-1EB4-1FACC3F0E3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86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CA95-617C-0A7E-37AC-7CB4B27D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classifies real property into two main classes for taxation purposes: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1614-FAFD-D8D1-5750-3895203574D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Class 1:  “</a:t>
            </a:r>
            <a:r>
              <a:rPr lang="en-US" sz="4000" u="sng" dirty="0"/>
              <a:t>Residential</a:t>
            </a:r>
            <a:r>
              <a:rPr lang="en-US" sz="4000" dirty="0"/>
              <a:t>” </a:t>
            </a:r>
          </a:p>
          <a:p>
            <a:pPr marL="0" indent="0">
              <a:buNone/>
            </a:pPr>
            <a:r>
              <a:rPr lang="en-US" sz="4000" dirty="0"/>
              <a:t>and agricultural real property</a:t>
            </a:r>
          </a:p>
          <a:p>
            <a:endParaRPr lang="en-US" sz="4000" dirty="0"/>
          </a:p>
          <a:p>
            <a:r>
              <a:rPr lang="en-US" sz="4000" dirty="0"/>
              <a:t>Class 2:  “</a:t>
            </a:r>
            <a:r>
              <a:rPr lang="en-US" sz="4000" u="sng" dirty="0"/>
              <a:t>Commercial</a:t>
            </a:r>
            <a:r>
              <a:rPr lang="en-US" sz="4000" dirty="0"/>
              <a:t>” </a:t>
            </a:r>
          </a:p>
          <a:p>
            <a:pPr marL="0" indent="0">
              <a:buNone/>
            </a:pPr>
            <a:r>
              <a:rPr lang="en-US" sz="4000" dirty="0"/>
              <a:t>industrial, mineral, and public utility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BB37-B5A1-77FA-08E0-57F142192C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77918-43A3-33A3-E133-1A40F137DDE0}"/>
              </a:ext>
            </a:extLst>
          </p:cNvPr>
          <p:cNvSpPr txBox="1"/>
          <p:nvPr/>
        </p:nvSpPr>
        <p:spPr>
          <a:xfrm>
            <a:off x="10221685" y="2137128"/>
            <a:ext cx="1494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As of 2025 </a:t>
            </a:r>
          </a:p>
          <a:p>
            <a:endParaRPr lang="en-US" u="sng" dirty="0"/>
          </a:p>
          <a:p>
            <a:r>
              <a:rPr lang="en-US" u="sng" dirty="0"/>
              <a:t>67% tax revenue</a:t>
            </a:r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33% tax</a:t>
            </a:r>
          </a:p>
          <a:p>
            <a:r>
              <a:rPr lang="en-US" u="sng" dirty="0"/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85992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3" y="737115"/>
            <a:ext cx="4640418" cy="540709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60322" y="1114902"/>
            <a:ext cx="8358188" cy="5407091"/>
          </a:xfrm>
        </p:spPr>
        <p:txBody>
          <a:bodyPr/>
          <a:lstStyle/>
          <a:p>
            <a:r>
              <a:rPr lang="en-US" dirty="0"/>
              <a:t>Ohio’s Property Tax System:  The Backbone of Local Funding</a:t>
            </a:r>
          </a:p>
          <a:p>
            <a:r>
              <a:rPr lang="en-US" dirty="0"/>
              <a:t>Total Revenue Loss:  A $24 Billion Disaster</a:t>
            </a:r>
          </a:p>
          <a:p>
            <a:r>
              <a:rPr lang="en-US" dirty="0"/>
              <a:t>Services Cut:  What Vanishes Without Funding?</a:t>
            </a:r>
          </a:p>
          <a:p>
            <a:r>
              <a:rPr lang="en-US" dirty="0"/>
              <a:t>Forced Mergers:  Small Cities and Schools Lose Identity</a:t>
            </a:r>
          </a:p>
          <a:p>
            <a:r>
              <a:rPr lang="en-US" dirty="0"/>
              <a:t>First Responders:  Lives at Risk with Fewer Resources</a:t>
            </a:r>
          </a:p>
          <a:p>
            <a:r>
              <a:rPr lang="en-US" dirty="0"/>
              <a:t>Seniors Abandoned:  Essential Services Disappear</a:t>
            </a:r>
          </a:p>
          <a:p>
            <a:r>
              <a:rPr lang="en-US" dirty="0"/>
              <a:t>Libraries Shuttered:  Community and Knowledge Hubs Lost</a:t>
            </a:r>
          </a:p>
          <a:p>
            <a:r>
              <a:rPr lang="en-US" dirty="0"/>
              <a:t>Revenue Replacement Options:  Tax Hikes and New Burdens</a:t>
            </a:r>
          </a:p>
          <a:p>
            <a:r>
              <a:rPr lang="en-US" dirty="0"/>
              <a:t>Pay-Per-Service Reality:  Costs Shift to Individuals</a:t>
            </a:r>
          </a:p>
          <a:p>
            <a:r>
              <a:rPr lang="en-US" dirty="0"/>
              <a:t>Population Influx:  Overcrowding Ohio’s Strained Systems</a:t>
            </a:r>
          </a:p>
          <a:p>
            <a:r>
              <a:rPr lang="en-US" dirty="0"/>
              <a:t>Impacts Across Ages:  From Children to Retirees</a:t>
            </a:r>
          </a:p>
          <a:p>
            <a:r>
              <a:rPr lang="en-US" dirty="0"/>
              <a:t>Call to Action:  Protect Ohio’s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66ECF1-C40C-EAE2-85D6-4A0A5086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5"/>
            <a:ext cx="4052887" cy="11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1E19C94E-045C-2F80-C269-CFF7D54E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99" y="68263"/>
            <a:ext cx="5192339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7E75D36-45F4-B390-9798-D8BDB26198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8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4CD1F-6AB9-7C5E-FFCC-D426A13248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F6BE9-603E-D39D-7211-61DAB55BD449}"/>
              </a:ext>
            </a:extLst>
          </p:cNvPr>
          <p:cNvSpPr txBox="1"/>
          <p:nvPr/>
        </p:nvSpPr>
        <p:spPr>
          <a:xfrm>
            <a:off x="1284515" y="482377"/>
            <a:ext cx="991688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Ohio Income Tax Reductions and State Funding to Local Governments and Schools</a:t>
            </a:r>
          </a:p>
          <a:p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1985-1992 9.165%</a:t>
            </a:r>
          </a:p>
          <a:p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2005-2010 7.50%</a:t>
            </a:r>
          </a:p>
          <a:p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2025-2026 2.75% (flat rate)</a:t>
            </a:r>
          </a:p>
          <a:p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Shrinking share of State of Ohio budget to local government fund over the past 50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7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0FEFBF-60FD-0161-6F6E-89EE3938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457200"/>
            <a:ext cx="5296447" cy="5943600"/>
          </a:xfrm>
        </p:spPr>
        <p:txBody>
          <a:bodyPr anchor="b">
            <a:normAutofit fontScale="90000"/>
          </a:bodyPr>
          <a:lstStyle/>
          <a:p>
            <a:br>
              <a:rPr lang="en-US" sz="2000" dirty="0"/>
            </a:br>
            <a:br>
              <a:rPr lang="en-US" sz="3300" dirty="0"/>
            </a:br>
            <a:r>
              <a:rPr lang="en-US" sz="3300" dirty="0"/>
              <a:t>Total Revenue Loss:</a:t>
            </a:r>
            <a:br>
              <a:rPr lang="en-US" sz="3300" dirty="0"/>
            </a:br>
            <a:r>
              <a:rPr lang="en-US" sz="3300" dirty="0"/>
              <a:t>A $24 Billion Disaster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State Budget can’t absorb loss, no replacement matches scale: (27.98 GRF)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Decimate local government services and schools, especially rural areas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35% of Ohioans face “unsustainable future”</a:t>
            </a:r>
            <a:br>
              <a:rPr lang="en-US" sz="3300" dirty="0"/>
            </a:br>
            <a:br>
              <a:rPr lang="en-US" sz="2000" dirty="0"/>
            </a:br>
            <a:endParaRPr lang="en-ZA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BCB3674-4C83-D915-874D-02210D78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4564" y="690465"/>
            <a:ext cx="3939816" cy="52530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642937"/>
            <a:ext cx="3777342" cy="4714875"/>
          </a:xfrm>
        </p:spPr>
        <p:txBody>
          <a:bodyPr anchor="b">
            <a:normAutofit fontScale="90000"/>
          </a:bodyPr>
          <a:lstStyle/>
          <a:p>
            <a:r>
              <a:rPr lang="en-US" sz="3600" dirty="0"/>
              <a:t>Ohio’s Property </a:t>
            </a:r>
            <a:br>
              <a:rPr lang="en-US" sz="3600" dirty="0"/>
            </a:br>
            <a:r>
              <a:rPr lang="en-US" sz="3600" dirty="0"/>
              <a:t>Tax System: 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The Backbone of </a:t>
            </a:r>
            <a:br>
              <a:rPr lang="en-US" sz="3600" dirty="0"/>
            </a:br>
            <a:r>
              <a:rPr lang="en-US" sz="3600" dirty="0"/>
              <a:t>Local Funding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Funds: schools, public safety, roads, libraries, senior programs and more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911A2B-A6C2-D3F8-9DAB-4AE13D8A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39" y="0"/>
            <a:ext cx="73197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503852"/>
            <a:ext cx="11072812" cy="1427585"/>
          </a:xfrm>
        </p:spPr>
        <p:txBody>
          <a:bodyPr anchor="ctr">
            <a:noAutofit/>
          </a:bodyPr>
          <a:lstStyle/>
          <a:p>
            <a:r>
              <a:rPr lang="en-US" sz="4000" dirty="0"/>
              <a:t>Services Cut:  What Vanishes Without Funding?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 err="1"/>
              <a:t>Jeopordize</a:t>
            </a:r>
            <a:r>
              <a:rPr lang="en-US" sz="4000" dirty="0"/>
              <a:t>:  Vital services for all ages</a:t>
            </a:r>
            <a:endParaRPr lang="en-Z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7B6922C-6180-BFC7-5550-FA6F775022D0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682743427"/>
              </p:ext>
            </p:extLst>
          </p:nvPr>
        </p:nvGraphicFramePr>
        <p:xfrm>
          <a:off x="185057" y="2057399"/>
          <a:ext cx="11873593" cy="466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1384-8C2A-AC46-D296-2DF95CBF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33" y="128587"/>
            <a:ext cx="9808773" cy="1427585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z="4500" kern="1200" dirty="0">
                <a:latin typeface="+mj-lt"/>
                <a:ea typeface="+mj-ea"/>
                <a:cs typeface="+mj-cs"/>
              </a:rPr>
              <a:t>Forced Mergers:</a:t>
            </a:r>
            <a:br>
              <a:rPr lang="en-US" sz="4500" kern="1200" dirty="0">
                <a:latin typeface="+mj-lt"/>
                <a:ea typeface="+mj-ea"/>
                <a:cs typeface="+mj-cs"/>
              </a:rPr>
            </a:br>
            <a:r>
              <a:rPr lang="en-US" sz="4500" kern="1200" dirty="0">
                <a:latin typeface="+mj-lt"/>
                <a:ea typeface="+mj-ea"/>
                <a:cs typeface="+mj-cs"/>
              </a:rPr>
              <a:t>Small Cities and Schools Lose Identity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614D9-FF37-6C03-7064-375B84612E21}"/>
              </a:ext>
            </a:extLst>
          </p:cNvPr>
          <p:cNvSpPr txBox="1"/>
          <p:nvPr/>
        </p:nvSpPr>
        <p:spPr>
          <a:xfrm>
            <a:off x="1028700" y="1690072"/>
            <a:ext cx="4243387" cy="5039341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/>
          <a:p>
            <a:pPr marL="320040" indent="-32004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500" dirty="0"/>
              <a:t>Small towns lose mayors, councils, and autonomy as budgets collapse, forcing mergers with larger cities</a:t>
            </a:r>
          </a:p>
          <a:p>
            <a:pPr marL="320040" indent="-32004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4500" dirty="0"/>
          </a:p>
          <a:p>
            <a:pPr marL="320040" indent="-32004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500" dirty="0"/>
              <a:t>School districts consolidate, rural schools merge with urban ones, loss of local control, longer student commutes</a:t>
            </a:r>
          </a:p>
          <a:p>
            <a:pPr marL="320040" indent="-32004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4500" dirty="0"/>
          </a:p>
          <a:p>
            <a:pPr marL="320040" indent="-32004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500" dirty="0"/>
              <a:t>Impact: Loss of community identity, diluted services, unfair tax shifts</a:t>
            </a:r>
          </a:p>
          <a:p>
            <a:pPr marL="320040" indent="-32004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700" dirty="0"/>
          </a:p>
          <a:p>
            <a:pPr marL="320040" indent="-32004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7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748062-20C2-1235-C695-B0BA7A47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8347" y="2057401"/>
            <a:ext cx="5492617" cy="4119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Slide Number Placeholder 4">
            <a:extLst>
              <a:ext uri="{FF2B5EF4-FFF2-40B4-BE49-F238E27FC236}">
                <a16:creationId xmlns:a16="http://schemas.microsoft.com/office/drawing/2014/main" id="{9BB5E3EC-B3BC-BB1F-87EC-858BAEE37C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4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6F71E8-8D71-9405-3A01-01C3B8F8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01" y="492967"/>
            <a:ext cx="9808773" cy="1427585"/>
          </a:xfrm>
        </p:spPr>
        <p:txBody>
          <a:bodyPr anchor="ctr">
            <a:normAutofit/>
          </a:bodyPr>
          <a:lstStyle/>
          <a:p>
            <a:r>
              <a:rPr lang="en-US" sz="4500" dirty="0"/>
              <a:t>Seniors Abandoned:</a:t>
            </a:r>
            <a:br>
              <a:rPr lang="en-US" sz="4500" dirty="0"/>
            </a:br>
            <a:r>
              <a:rPr lang="en-US" sz="4500" dirty="0"/>
              <a:t>Essential Services Disappear</a:t>
            </a:r>
            <a:endParaRPr lang="en-ZA" sz="45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F24A6EB-777C-31F2-50BA-191DF78B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527"/>
          <a:stretch>
            <a:fillRect/>
          </a:stretch>
        </p:blipFill>
        <p:spPr bwMode="auto">
          <a:xfrm>
            <a:off x="1503363" y="2061969"/>
            <a:ext cx="4592637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E09427-65D9-ED34-B37B-29721D652F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5088" y="2052736"/>
            <a:ext cx="5486400" cy="4800598"/>
          </a:xfrm>
        </p:spPr>
        <p:txBody>
          <a:bodyPr>
            <a:noAutofit/>
          </a:bodyPr>
          <a:lstStyle/>
          <a:p>
            <a:r>
              <a:rPr lang="en-US" sz="2400" dirty="0"/>
              <a:t>Property taxes fund senior programs: Meals, transport, in-home care vanish</a:t>
            </a:r>
          </a:p>
          <a:p>
            <a:r>
              <a:rPr lang="en-US" sz="2400" dirty="0"/>
              <a:t>Homestead exemptions ($25-$50k off taxable value) at risk, pricing seniors out of their homes</a:t>
            </a:r>
          </a:p>
          <a:p>
            <a:r>
              <a:rPr lang="en-US" sz="2400" dirty="0"/>
              <a:t>Impact: Isolation, health risks for 65+ Ohioans on fixed incomes ($38,600 limit)</a:t>
            </a:r>
          </a:p>
          <a:p>
            <a:r>
              <a:rPr lang="en-US" sz="2400" dirty="0"/>
              <a:t>No replacement: “Taxing them out” worsens without levies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518A5-1C9D-79F3-349C-3E7AAFD98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EF1C1-5933-D909-38D2-D22F630A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90" y="329778"/>
            <a:ext cx="9808773" cy="1427585"/>
          </a:xfrm>
        </p:spPr>
        <p:txBody>
          <a:bodyPr anchor="ctr">
            <a:normAutofit/>
          </a:bodyPr>
          <a:lstStyle/>
          <a:p>
            <a:r>
              <a:rPr lang="en-US" sz="4500" dirty="0"/>
              <a:t>Revenue Replacement Options: </a:t>
            </a:r>
            <a:br>
              <a:rPr lang="en-US" sz="4500" dirty="0"/>
            </a:br>
            <a:r>
              <a:rPr lang="en-US" sz="4500" dirty="0"/>
              <a:t>Tax Hikes and New Burdens</a:t>
            </a:r>
            <a:endParaRPr lang="en-ZA" sz="45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E42530E-CE3E-5126-9261-F1C96CC9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" b="3"/>
          <a:stretch>
            <a:fillRect/>
          </a:stretch>
        </p:blipFill>
        <p:spPr bwMode="auto">
          <a:xfrm>
            <a:off x="1154490" y="2057401"/>
            <a:ext cx="3068678" cy="41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004F-891E-E0B4-FC2D-A5949EC33A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18472" y="1670278"/>
            <a:ext cx="7305675" cy="51006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All Possible Solutions to Replace $24B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State Sales Tax Increase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Taxing Food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Larger Payroll Taxes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New Taxes: Business gross receipts,                 luxury taxes, or sin taxes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User Fees: Pay-per-service models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Local levies: Unfeasible at scale; voter resistance</a:t>
            </a:r>
          </a:p>
          <a:p>
            <a:pPr>
              <a:lnSpc>
                <a:spcPct val="90000"/>
              </a:lnSpc>
            </a:pPr>
            <a:r>
              <a:rPr lang="en-US" sz="2400" u="sng" dirty="0"/>
              <a:t>Impact: No option matches stability of property taxes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94129-1999-7159-E6E3-7D6C47865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AI-generated content may be incorrect.">
            <a:extLst>
              <a:ext uri="{FF2B5EF4-FFF2-40B4-BE49-F238E27FC236}">
                <a16:creationId xmlns:a16="http://schemas.microsoft.com/office/drawing/2014/main" id="{9259E58F-7ED6-428A-A8AF-4471497A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15" y="68263"/>
            <a:ext cx="9602107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FE6757A-1EFF-AAC5-7765-1910ABD34F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8D70-4D4A-82A8-616D-D8C7AABF1C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97429" y="737115"/>
            <a:ext cx="9640744" cy="5407091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List of Additional Taxes Ohio Collects: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2200" dirty="0"/>
              <a:t>Sales and Use Tax (recent revenue $14.1 billion in FY 2025)</a:t>
            </a:r>
          </a:p>
          <a:p>
            <a:r>
              <a:rPr lang="en-US" sz="2200" dirty="0"/>
              <a:t>Individual (Personal) Income Tax (Nearly $10.4 billion in FY 2025)</a:t>
            </a:r>
          </a:p>
          <a:p>
            <a:r>
              <a:rPr lang="en-US" sz="2200" dirty="0"/>
              <a:t>Commercial Activity Tax (CAT) / Business Gross Receipts Tax ($6 million)</a:t>
            </a:r>
          </a:p>
          <a:p>
            <a:r>
              <a:rPr lang="en-US" sz="2200" dirty="0"/>
              <a:t>Motor Fuel / Gasoline Excise Tax (38.5 cent per gallon, higher for diesel)</a:t>
            </a:r>
          </a:p>
          <a:p>
            <a:r>
              <a:rPr lang="en-US" sz="2200" dirty="0"/>
              <a:t>Cigarette and Tobacco Excise Taxes ($712 million in FY 2025)</a:t>
            </a:r>
          </a:p>
          <a:p>
            <a:r>
              <a:rPr lang="en-US" sz="2200" dirty="0"/>
              <a:t>Alcoholic Beverage Taxes ($60 million in FY 2024)</a:t>
            </a:r>
          </a:p>
          <a:p>
            <a:r>
              <a:rPr lang="en-US" sz="2200" dirty="0"/>
              <a:t>Other / Miscellaneous State Taxes: insurance premiums, public utilities, gaming/casinos, etc.</a:t>
            </a:r>
          </a:p>
          <a:p>
            <a:r>
              <a:rPr lang="en-US" sz="2200" dirty="0"/>
              <a:t>Property Tax (recent revenue $23.9 billion)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325CD-0339-1C64-9E95-D076FB51D8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5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4C9B8-230C-0C7E-8E0A-B9DDA9CA6A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C7790-2B53-1269-D3D4-099460A5B9BD}"/>
              </a:ext>
            </a:extLst>
          </p:cNvPr>
          <p:cNvSpPr txBox="1"/>
          <p:nvPr/>
        </p:nvSpPr>
        <p:spPr>
          <a:xfrm>
            <a:off x="1110344" y="262487"/>
            <a:ext cx="86323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What Does Ohio Receive Annually From Sin Taxes?   </a:t>
            </a:r>
          </a:p>
          <a:p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Medical Marijuana and Adult-Use (Recreational) $35-116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Gambling (Casinos, Sports Betting, etc.) November 2025 - $26.7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Alcohol (Beer, Wine, Liquor) $100-150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Ohio Lottery (FY 2025: Record $1.447 billion vs $4.38 billion in traditional sales)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E43D0-4FEA-3069-EC7E-781984BD65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3188792D-751C-BDB1-953C-4E6A0DE3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7" y="0"/>
            <a:ext cx="441218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2813C-2EC6-CD48-1D8A-B43D93E8E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496" y="0"/>
            <a:ext cx="5169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D0FB-817E-44D3-6741-30AC2FD06A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737115"/>
            <a:ext cx="9662516" cy="5407091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Ohioans Speak Out: Survey Reveals Preferences for Replacing Property Taxes</a:t>
            </a:r>
          </a:p>
          <a:p>
            <a:pPr marL="0" indent="0">
              <a:buNone/>
            </a:pPr>
            <a:endParaRPr lang="en-US" sz="3500" dirty="0"/>
          </a:p>
          <a:p>
            <a:pPr marL="514350" indent="-514350">
              <a:buAutoNum type="arabicPeriod"/>
            </a:pPr>
            <a:r>
              <a:rPr lang="en-US" sz="3000" dirty="0"/>
              <a:t>Cut Wasteful Spending</a:t>
            </a:r>
          </a:p>
          <a:p>
            <a:pPr marL="514350" indent="-514350">
              <a:buAutoNum type="arabicPeriod"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2. Increase Sin Taxes on Marijuana, Gambling &amp; Tobacco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3. Impose Premiums on Luxury Goods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EF45F-88F9-5292-85B6-72FF8B657E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35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2E46-E534-7D20-7A4F-0B90E2BBAF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75628" y="262487"/>
            <a:ext cx="9640744" cy="540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Survey Results:  Priorities for Public Services</a:t>
            </a:r>
          </a:p>
          <a:p>
            <a:r>
              <a:rPr lang="en-US" sz="3000" dirty="0"/>
              <a:t>1. Public Safety</a:t>
            </a:r>
          </a:p>
          <a:p>
            <a:r>
              <a:rPr lang="en-US" sz="3000" dirty="0"/>
              <a:t>2. Schools</a:t>
            </a:r>
          </a:p>
          <a:p>
            <a:r>
              <a:rPr lang="en-US" sz="3000" dirty="0"/>
              <a:t>3. Roads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Suggestions and Concerns</a:t>
            </a:r>
          </a:p>
          <a:p>
            <a:r>
              <a:rPr lang="en-US" sz="3000" dirty="0"/>
              <a:t>1. School Funding</a:t>
            </a:r>
          </a:p>
          <a:p>
            <a:r>
              <a:rPr lang="en-US" sz="3000" dirty="0"/>
              <a:t>2. Concerns for Seniors and the Disabled</a:t>
            </a:r>
          </a:p>
          <a:p>
            <a:r>
              <a:rPr lang="en-US" sz="3000" dirty="0"/>
              <a:t>3. Support for Low-income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0AC9C-2C5F-9603-5675-C5F6C02C3A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72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F32A-6705-0BA1-4F28-5333B59D31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55914" y="737115"/>
            <a:ext cx="9782259" cy="540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Suggestions to Reduce Spending at State Levels</a:t>
            </a:r>
          </a:p>
          <a:p>
            <a:r>
              <a:rPr lang="en-US" sz="3000" dirty="0"/>
              <a:t>Eliminate long-vacant positions and streamline hiring/firing processes</a:t>
            </a:r>
          </a:p>
          <a:p>
            <a:r>
              <a:rPr lang="en-US" sz="3000" dirty="0"/>
              <a:t>Reform grant programs for efficiency</a:t>
            </a:r>
          </a:p>
          <a:p>
            <a:r>
              <a:rPr lang="en-US" sz="3000" dirty="0"/>
              <a:t>Implement outcome-based budgeting</a:t>
            </a:r>
          </a:p>
          <a:p>
            <a:r>
              <a:rPr lang="en-US" sz="3000" dirty="0"/>
              <a:t>Devolve federal programs and reduce mandates:  Convert programs like Medicaid to block grants with more flexibility for cost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81C16-869F-119F-E7C6-4F0C66155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46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893" y="514737"/>
            <a:ext cx="2749727" cy="1427585"/>
          </a:xfrm>
        </p:spPr>
        <p:txBody>
          <a:bodyPr anchor="ctr">
            <a:normAutofit/>
          </a:bodyPr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6A80F1-54DF-F744-5B9A-84528988B7E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27893" y="2057400"/>
            <a:ext cx="2749727" cy="4119563"/>
          </a:xfr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F656576-7F04-93BF-DAD0-487CFEB154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A7184F18-BA79-7215-7B3A-D58925C5D3A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66972376"/>
              </p:ext>
            </p:extLst>
          </p:nvPr>
        </p:nvGraphicFramePr>
        <p:xfrm>
          <a:off x="5191727" y="2057401"/>
          <a:ext cx="6085857" cy="411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7875C2-BBBF-C8CF-47D0-D819F3EC6199}"/>
              </a:ext>
            </a:extLst>
          </p:cNvPr>
          <p:cNvSpPr txBox="1"/>
          <p:nvPr/>
        </p:nvSpPr>
        <p:spPr>
          <a:xfrm>
            <a:off x="1260465" y="1457325"/>
            <a:ext cx="10583873" cy="3357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 New Property Tax Laws: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3600450" algn="l"/>
              </a:tabLst>
            </a:pPr>
            <a:endParaRPr lang="en-US" sz="5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HB 124: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Gives county auditors more oversight in determining property valuations and modifies the process for sales-assessment ratio studies.</a:t>
            </a:r>
          </a:p>
        </p:txBody>
      </p:sp>
      <p:sp>
        <p:nvSpPr>
          <p:cNvPr id="15" name="Slide Number Placeholder 4" hidden="1">
            <a:extLst>
              <a:ext uri="{FF2B5EF4-FFF2-40B4-BE49-F238E27FC236}">
                <a16:creationId xmlns:a16="http://schemas.microsoft.com/office/drawing/2014/main" id="{C260122F-6027-0D84-922A-CEF4235E46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03A0-CEC5-731D-0815-8BBC463BE5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78AF5658-A2CB-189B-FFCB-104E86E43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26096"/>
              </p:ext>
            </p:extLst>
          </p:nvPr>
        </p:nvGraphicFramePr>
        <p:xfrm>
          <a:off x="412136" y="400049"/>
          <a:ext cx="11489352" cy="619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0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11A459-BBB2-A908-B9C8-59A7289B64F7}"/>
              </a:ext>
            </a:extLst>
          </p:cNvPr>
          <p:cNvSpPr txBox="1"/>
          <p:nvPr/>
        </p:nvSpPr>
        <p:spPr>
          <a:xfrm>
            <a:off x="1071563" y="400049"/>
            <a:ext cx="11120437" cy="4943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129: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Requires fixed-sum levies (like many school emergency levies)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latin typeface="+mj-lt"/>
                <a:ea typeface="+mj-ea"/>
                <a:cs typeface="+mj-cs"/>
              </a:rPr>
              <a:t>to be included in the calculation of a school district's 20-mill floor, which can help lower tax rates.</a:t>
            </a:r>
          </a:p>
        </p:txBody>
      </p:sp>
    </p:spTree>
    <p:extLst>
      <p:ext uri="{BB962C8B-B14F-4D97-AF65-F5344CB8AC3E}">
        <p14:creationId xmlns:p14="http://schemas.microsoft.com/office/powerpoint/2010/main" val="278840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8791-DD6C-7623-F167-CCBE2E99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77" y="479361"/>
            <a:ext cx="9923770" cy="1438762"/>
          </a:xfrm>
        </p:spPr>
        <p:txBody>
          <a:bodyPr>
            <a:normAutofit/>
          </a:bodyPr>
          <a:lstStyle/>
          <a:p>
            <a:r>
              <a:rPr lang="en-US" sz="4000" dirty="0"/>
              <a:t>HB 129 Primarily lowers property taxes by curbing unvoted tax increases: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27972-9597-3D9A-58A8-960830342F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004" y="2414588"/>
            <a:ext cx="9923770" cy="3429000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Under prior law, certain levies (like emergency, substitute, incremental growth, conversion levies, and the property tax portion of combined levies) did </a:t>
            </a:r>
            <a:r>
              <a:rPr lang="en-US" sz="3600" b="1" dirty="0"/>
              <a:t>NOT</a:t>
            </a:r>
            <a:r>
              <a:rPr lang="en-US" sz="3600" dirty="0"/>
              <a:t> count toward this floor.  This allowed districts to collect additional revenue from rising property values without </a:t>
            </a:r>
            <a:r>
              <a:rPr lang="en-US" sz="3600" b="1" dirty="0"/>
              <a:t>new</a:t>
            </a:r>
            <a:r>
              <a:rPr lang="en-US" sz="3600" dirty="0"/>
              <a:t> levies.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28EB9-7C46-D6EA-C29A-76FE623CC1B6}"/>
              </a:ext>
            </a:extLst>
          </p:cNvPr>
          <p:cNvSpPr txBox="1"/>
          <p:nvPr/>
        </p:nvSpPr>
        <p:spPr>
          <a:xfrm>
            <a:off x="1239528" y="628650"/>
            <a:ext cx="10676248" cy="5782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latin typeface="+mj-lt"/>
                <a:ea typeface="+mj-ea"/>
                <a:cs typeface="+mj-cs"/>
              </a:rPr>
              <a:t>HB 186: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 Establishes an "Inflation Cap Credit" for school district property taxes, linking growth to the rate of inflation. It also phases out the general 10% non-business credit and gradually increases the owner-occupied credit for homeowners living in their homes.</a:t>
            </a:r>
          </a:p>
        </p:txBody>
      </p:sp>
    </p:spTree>
    <p:extLst>
      <p:ext uri="{BB962C8B-B14F-4D97-AF65-F5344CB8AC3E}">
        <p14:creationId xmlns:p14="http://schemas.microsoft.com/office/powerpoint/2010/main" val="156371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645B-9399-1E91-821F-8A37B8B9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6" y="239485"/>
            <a:ext cx="8053429" cy="5878285"/>
          </a:xfrm>
        </p:spPr>
        <p:txBody>
          <a:bodyPr>
            <a:noAutofit/>
          </a:bodyPr>
          <a:lstStyle/>
          <a:p>
            <a:r>
              <a:rPr lang="en-US" sz="4500" dirty="0"/>
              <a:t>HB 186</a:t>
            </a:r>
            <a:br>
              <a:rPr lang="en-US" sz="4000" dirty="0"/>
            </a:br>
            <a:br>
              <a:rPr lang="en-US" sz="4000" dirty="0"/>
            </a:br>
            <a:r>
              <a:rPr lang="en-US" sz="4200" dirty="0"/>
              <a:t>In short:  Your school taxes can’t rise more than inflation without a vote of the people (for the parts affected by this floor).  </a:t>
            </a:r>
            <a:br>
              <a:rPr lang="en-US" sz="4200" dirty="0"/>
            </a:br>
            <a:r>
              <a:rPr lang="en-US" sz="4200" dirty="0"/>
              <a:t>If they would, you get a credit to bring it back down.</a:t>
            </a:r>
          </a:p>
        </p:txBody>
      </p:sp>
    </p:spTree>
    <p:extLst>
      <p:ext uri="{BB962C8B-B14F-4D97-AF65-F5344CB8AC3E}">
        <p14:creationId xmlns:p14="http://schemas.microsoft.com/office/powerpoint/2010/main" val="32299101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B7358-0BCB-4DEB-B717-C1D7CC555F05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purl.org/dc/terms/"/>
    <ds:schemaRef ds:uri="230e9df3-be65-4c73-a93b-d1236ebd677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{359A96AA-22A5-47CE-B387-3D3088044E30}TF3977e381-cba5-49b1-ba43-b5d865517af907ebbda9_win32-372d4d6ae720</Template>
  <TotalTime>637</TotalTime>
  <Words>1926</Words>
  <Application>Microsoft Office PowerPoint</Application>
  <PresentationFormat>Widescreen</PresentationFormat>
  <Paragraphs>250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Calibri</vt:lpstr>
      <vt:lpstr>Tisa Offc Serif Pro</vt:lpstr>
      <vt:lpstr>Univers Light</vt:lpstr>
      <vt:lpstr>Custom</vt:lpstr>
      <vt:lpstr>Ohio Property Tax – Deep Dive</vt:lpstr>
      <vt:lpstr>Lake County Doubles the Homestead Exemption and Owner-Occupancy Credit (2026 only)</vt:lpstr>
      <vt:lpstr>PowerPoint Presentation</vt:lpstr>
      <vt:lpstr>PowerPoint Presentation</vt:lpstr>
      <vt:lpstr>PowerPoint Presentation</vt:lpstr>
      <vt:lpstr>PowerPoint Presentation</vt:lpstr>
      <vt:lpstr>HB 129 Primarily lowers property taxes by curbing unvoted tax increases:</vt:lpstr>
      <vt:lpstr>PowerPoint Presentation</vt:lpstr>
      <vt:lpstr>HB 186  In short:  Your school taxes can’t rise more than inflation without a vote of the people (for the parts affected by this floor).   If they would, you get a credit to bring it back down.</vt:lpstr>
      <vt:lpstr>PowerPoint Presentation</vt:lpstr>
      <vt:lpstr>PowerPoint Presentation</vt:lpstr>
      <vt:lpstr>PowerPoint Presentation</vt:lpstr>
      <vt:lpstr>What is “Inside Millage” in Simple Terms?</vt:lpstr>
      <vt:lpstr>How much will the average homeowner save from the 2025 Property tax reforms in 2025</vt:lpstr>
      <vt:lpstr>Additional Proposals:</vt:lpstr>
      <vt:lpstr>PowerPoint Presentation</vt:lpstr>
      <vt:lpstr>Fallow Research Ohio Property Tax Survey</vt:lpstr>
      <vt:lpstr>State of Ohio Budget as percentage of Ohio’s gross domestic product over 50 years</vt:lpstr>
      <vt:lpstr>PowerPoint Presentation</vt:lpstr>
      <vt:lpstr>Ohio classifies real property into two main classes for taxation purposes:</vt:lpstr>
      <vt:lpstr>Agenda</vt:lpstr>
      <vt:lpstr>PowerPoint Presentation</vt:lpstr>
      <vt:lpstr>PowerPoint Presentation</vt:lpstr>
      <vt:lpstr>  Total Revenue Loss: A $24 Billion Disaster  State Budget can’t absorb loss, no replacement matches scale: (27.98 GRF)  Decimate local government services and schools, especially rural areas  35% of Ohioans face “unsustainable future”  </vt:lpstr>
      <vt:lpstr>Ohio’s Property  Tax System:    The Backbone of  Local Funding  Funds: schools, public safety, roads, libraries, senior programs and more</vt:lpstr>
      <vt:lpstr>Services Cut:  What Vanishes Without Funding?  Jeopordize:  Vital services for all ages</vt:lpstr>
      <vt:lpstr>Forced Mergers: Small Cities and Schools Lose Identity</vt:lpstr>
      <vt:lpstr>Seniors Abandoned: Essential Services Disappear</vt:lpstr>
      <vt:lpstr>Revenue Replacement Options:  Tax Hikes and New Burdens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Falkenberg, Sherri</dc:creator>
  <cp:lastModifiedBy>Victoria Gresh</cp:lastModifiedBy>
  <cp:revision>58</cp:revision>
  <cp:lastPrinted>2026-02-20T15:29:19Z</cp:lastPrinted>
  <dcterms:created xsi:type="dcterms:W3CDTF">2025-09-25T16:27:16Z</dcterms:created>
  <dcterms:modified xsi:type="dcterms:W3CDTF">2026-03-10T18:19:11Z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2025-09-25T16:48:01Z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941c2c40-6900-4cab-bc64-fe4a7b0c1bfa</vt:lpwstr>
  </property>
  <property fmtid="{D5CDD505-2E9C-101B-9397-08002B2CF9AE}" pid="8" name="MSIP_Label_defa4170-0d19-0005-0004-bc88714345d2_ActionId">
    <vt:lpwstr>8109ac61-d58f-4054-b14d-b6b9fa0d85f3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